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ppt/charts/chart17.xml" ContentType="application/vnd.openxmlformats-officedocument.drawingml.chart+xml"/>
  <Override PartName="/ppt/theme/themeOverride3.xml" ContentType="application/vnd.openxmlformats-officedocument.themeOverride+xml"/>
  <Override PartName="/ppt/drawings/drawing9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theme/themeOverride4.xml" ContentType="application/vnd.openxmlformats-officedocument.themeOverride+xml"/>
  <Override PartName="/ppt/charts/chart19.xml" ContentType="application/vnd.openxmlformats-officedocument.drawingml.chart+xml"/>
  <Override PartName="/ppt/theme/themeOverride5.xml" ContentType="application/vnd.openxmlformats-officedocument.themeOverride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0.xml" ContentType="application/vnd.openxmlformats-officedocument.drawingml.chart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16" r:id="rId3"/>
    <p:sldMasterId id="2147483728" r:id="rId4"/>
  </p:sldMasterIdLst>
  <p:notesMasterIdLst>
    <p:notesMasterId r:id="rId24"/>
  </p:notesMasterIdLst>
  <p:handoutMasterIdLst>
    <p:handoutMasterId r:id="rId25"/>
  </p:handoutMasterIdLst>
  <p:sldIdLst>
    <p:sldId id="288" r:id="rId5"/>
    <p:sldId id="344" r:id="rId6"/>
    <p:sldId id="272" r:id="rId7"/>
    <p:sldId id="293" r:id="rId8"/>
    <p:sldId id="342" r:id="rId9"/>
    <p:sldId id="343" r:id="rId10"/>
    <p:sldId id="294" r:id="rId11"/>
    <p:sldId id="362" r:id="rId12"/>
    <p:sldId id="357" r:id="rId13"/>
    <p:sldId id="340" r:id="rId14"/>
    <p:sldId id="298" r:id="rId15"/>
    <p:sldId id="337" r:id="rId16"/>
    <p:sldId id="336" r:id="rId17"/>
    <p:sldId id="361" r:id="rId18"/>
    <p:sldId id="360" r:id="rId19"/>
    <p:sldId id="359" r:id="rId20"/>
    <p:sldId id="347" r:id="rId21"/>
    <p:sldId id="338" r:id="rId22"/>
    <p:sldId id="358" r:id="rId23"/>
  </p:sldIdLst>
  <p:sldSz cx="9144000" cy="6858000" type="screen4x3"/>
  <p:notesSz cx="7102475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ssow, Frank (20.11)" initials="DF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FF"/>
    <a:srgbClr val="CCCCFF"/>
    <a:srgbClr val="FF0000"/>
    <a:srgbClr val="FF0066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110" d="100"/>
          <a:sy n="110" d="100"/>
        </p:scale>
        <p:origin x="-66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6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7"/>
      <c:rotY val="20"/>
      <c:depthPercent val="11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3008770630423779E-2"/>
          <c:y val="1.9950173737455317E-2"/>
          <c:w val="0.94699122936957625"/>
          <c:h val="0.898891966759002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jahresbezogene Defizite/Überschüsse</c:v>
                </c:pt>
              </c:strCache>
            </c:strRef>
          </c:tx>
          <c:spPr>
            <a:solidFill>
              <a:srgbClr val="FF9900"/>
            </a:solidFill>
            <a:ln w="13240">
              <a:solidFill>
                <a:schemeClr val="tx1"/>
              </a:solidFill>
              <a:prstDash val="solid"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9900"/>
              </a:solidFill>
              <a:ln w="13240">
                <a:solidFill>
                  <a:schemeClr val="tx1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rgbClr val="FF9900"/>
              </a:solidFill>
              <a:ln w="13240">
                <a:solidFill>
                  <a:schemeClr val="tx1"/>
                </a:solidFill>
                <a:prstDash val="solid"/>
              </a:ln>
            </c:spPr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 w="13240">
                <a:solidFill>
                  <a:schemeClr val="tx1"/>
                </a:solidFill>
                <a:prstDash val="solid"/>
              </a:ln>
            </c:spPr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 w="13240">
                <a:solidFill>
                  <a:schemeClr val="tx1"/>
                </a:solidFill>
                <a:prstDash val="solid"/>
              </a:ln>
            </c:spPr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 w="13240">
                <a:solidFill>
                  <a:schemeClr val="tx1"/>
                </a:solidFill>
                <a:prstDash val="solid"/>
              </a:ln>
            </c:spPr>
          </c:dPt>
          <c:dPt>
            <c:idx val="20"/>
            <c:invertIfNegative val="0"/>
            <c:bubble3D val="0"/>
            <c:spPr>
              <a:solidFill>
                <a:srgbClr val="00B0F0"/>
              </a:solidFill>
              <a:ln w="13240">
                <a:solidFill>
                  <a:schemeClr val="tx1"/>
                </a:solidFill>
                <a:prstDash val="solid"/>
              </a:ln>
            </c:spPr>
          </c:dPt>
          <c:dPt>
            <c:idx val="21"/>
            <c:invertIfNegative val="0"/>
            <c:bubble3D val="0"/>
            <c:spPr>
              <a:solidFill>
                <a:srgbClr val="00B0F0"/>
              </a:solidFill>
              <a:ln w="1324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7563634904763669E-3"/>
                  <c:y val="6.8061428370265561E-2"/>
                </c:manualLayout>
              </c:layout>
              <c:spPr>
                <a:noFill/>
                <a:ln w="26480">
                  <a:noFill/>
                </a:ln>
              </c:spPr>
              <c:txPr>
                <a:bodyPr rot="0" vert="horz" anchor="b" anchorCtr="1"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38034218905418E-4"/>
                  <c:y val="4.9989182204229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485027898134775E-3"/>
                  <c:y val="6.0157039930807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353167549284648E-3"/>
                  <c:y val="4.448455161324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344634546778304E-3"/>
                  <c:y val="6.8712062651660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328583861052475E-3"/>
                  <c:y val="7.6921577333837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1202397264501473E-5"/>
                  <c:y val="7.7370302635451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344307422632053E-5"/>
                  <c:y val="6.9628137617679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4883445673736795E-4"/>
                  <c:y val="7.252901266682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5.3053325031857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6968531721114256E-4"/>
                  <c:y val="5.6771061151789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7188861731412561E-5"/>
                  <c:y val="5.503429580675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3.6743602562678223E-3"/>
                  <c:y val="4.9355817400776589E-2"/>
                </c:manualLayout>
              </c:layout>
              <c:spPr>
                <a:noFill/>
                <a:ln w="26480">
                  <a:noFill/>
                </a:ln>
              </c:spPr>
              <c:txPr>
                <a:bodyPr anchor="ctr" anchorCtr="0"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8.5137145255474419E-4"/>
                  <c:y val="5.526405430098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8228923638114285E-3"/>
                  <c:y val="4.6422355640736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1.037982662420225E-3"/>
                  <c:y val="4.6185446548678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5981056117221543E-3"/>
                  <c:y val="5.3088337064498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1931544643186895E-3"/>
                  <c:y val="4.4117634260333431E-2"/>
                </c:manualLayout>
              </c:layout>
              <c:spPr>
                <a:noFill/>
                <a:ln w="26480">
                  <a:noFill/>
                </a:ln>
              </c:spPr>
              <c:txPr>
                <a:bodyPr anchor="b" anchorCtr="1"/>
                <a:lstStyle/>
                <a:p>
                  <a:pPr>
                    <a:defRPr sz="10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3.7968389314767498E-4"/>
                  <c:y val="4.5259116233951936E-2"/>
                </c:manualLayout>
              </c:layout>
              <c:spPr>
                <a:noFill/>
                <a:ln w="26480">
                  <a:noFill/>
                </a:ln>
              </c:spPr>
              <c:txPr>
                <a:bodyPr anchor="b" anchorCtr="1"/>
                <a:lstStyle/>
                <a:p>
                  <a:pPr>
                    <a:defRPr sz="10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7.3959760643879072E-4"/>
                  <c:y val="4.059523801108534E-2"/>
                </c:manualLayout>
              </c:layout>
              <c:spPr>
                <a:noFill/>
                <a:ln w="26480">
                  <a:noFill/>
                </a:ln>
              </c:spPr>
              <c:txPr>
                <a:bodyPr anchor="b" anchorCtr="1"/>
                <a:lstStyle/>
                <a:p>
                  <a:pPr>
                    <a:defRPr sz="10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1.8478849572269747E-3"/>
                  <c:y val="3.9413682854054832E-2"/>
                </c:manualLayout>
              </c:layout>
              <c:spPr>
                <a:noFill/>
                <a:ln w="26480">
                  <a:noFill/>
                </a:ln>
              </c:spPr>
              <c:txPr>
                <a:bodyPr anchor="b" anchorCtr="1"/>
                <a:lstStyle/>
                <a:p>
                  <a:pPr>
                    <a:defRPr sz="10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1.6049528447456456E-3"/>
                  <c:y val="4.1481316018466614E-2"/>
                </c:manualLayout>
              </c:layout>
              <c:spPr>
                <a:noFill/>
                <a:ln w="26480">
                  <a:noFill/>
                </a:ln>
              </c:spPr>
              <c:txPr>
                <a:bodyPr anchor="b" anchorCtr="1"/>
                <a:lstStyle/>
                <a:p>
                  <a:pPr>
                    <a:defRPr sz="10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80">
                <a:noFill/>
              </a:ln>
            </c:spPr>
            <c:txPr>
              <a:bodyPr anchor="b" anchorCtr="1"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-51</c:v>
                </c:pt>
                <c:pt idx="1">
                  <c:v>-187</c:v>
                </c:pt>
                <c:pt idx="2">
                  <c:v>51</c:v>
                </c:pt>
                <c:pt idx="3">
                  <c:v>-16</c:v>
                </c:pt>
                <c:pt idx="4">
                  <c:v>-77</c:v>
                </c:pt>
                <c:pt idx="5">
                  <c:v>44</c:v>
                </c:pt>
                <c:pt idx="6">
                  <c:v>44</c:v>
                </c:pt>
                <c:pt idx="7">
                  <c:v>24</c:v>
                </c:pt>
                <c:pt idx="8">
                  <c:v>71</c:v>
                </c:pt>
                <c:pt idx="9">
                  <c:v>-159</c:v>
                </c:pt>
                <c:pt idx="10">
                  <c:v>27</c:v>
                </c:pt>
                <c:pt idx="11">
                  <c:v>-24</c:v>
                </c:pt>
                <c:pt idx="12">
                  <c:v>90</c:v>
                </c:pt>
                <c:pt idx="13">
                  <c:v>37</c:v>
                </c:pt>
                <c:pt idx="14">
                  <c:v>-77</c:v>
                </c:pt>
                <c:pt idx="15">
                  <c:v>19</c:v>
                </c:pt>
                <c:pt idx="16">
                  <c:v>5</c:v>
                </c:pt>
                <c:pt idx="17">
                  <c:v>-46</c:v>
                </c:pt>
                <c:pt idx="18">
                  <c:v>-52</c:v>
                </c:pt>
                <c:pt idx="19">
                  <c:v>-17</c:v>
                </c:pt>
                <c:pt idx="20">
                  <c:v>8</c:v>
                </c:pt>
                <c:pt idx="2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gapDepth val="0"/>
        <c:shape val="box"/>
        <c:axId val="45428736"/>
        <c:axId val="45430272"/>
        <c:axId val="0"/>
      </c:bar3DChart>
      <c:catAx>
        <c:axId val="4542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5430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430272"/>
        <c:scaling>
          <c:orientation val="minMax"/>
        </c:scaling>
        <c:delete val="0"/>
        <c:axPos val="l"/>
        <c:majorGridlines>
          <c:spPr>
            <a:ln w="331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6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5428736"/>
        <c:crosses val="autoZero"/>
        <c:crossBetween val="between"/>
      </c:valAx>
      <c:spPr>
        <a:noFill/>
        <a:ln w="264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9961272918158E-2"/>
          <c:y val="8.7610158040304087E-2"/>
          <c:w val="0.85187343127507342"/>
          <c:h val="0.8566952794861157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3.6644728464482232E-2"/>
                  <c:y val="-9.08244227575724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7.2562781907015012E-2"/>
                  <c:y val="4.74965841409688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5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Tabelle1!$A$2:$A$7</c:f>
              <c:strCache>
                <c:ptCount val="6"/>
                <c:pt idx="0">
                  <c:v>Refinanziert</c:v>
                </c:pt>
                <c:pt idx="1">
                  <c:v>Flüchtlingsangelegenheiten</c:v>
                </c:pt>
                <c:pt idx="2">
                  <c:v>Gesetzliche Änderungen</c:v>
                </c:pt>
                <c:pt idx="3">
                  <c:v>Fallzahlenerhöhungen</c:v>
                </c:pt>
                <c:pt idx="4">
                  <c:v>Politische Beschlüsse</c:v>
                </c:pt>
                <c:pt idx="5">
                  <c:v>Sonstiges</c:v>
                </c:pt>
              </c:strCache>
            </c:strRef>
          </c:cat>
          <c:val>
            <c:numRef>
              <c:f>Tabelle1!$B$2:$B$7</c:f>
              <c:numCache>
                <c:formatCode>0.00</c:formatCode>
                <c:ptCount val="6"/>
                <c:pt idx="0">
                  <c:v>3.35</c:v>
                </c:pt>
                <c:pt idx="1">
                  <c:v>0</c:v>
                </c:pt>
                <c:pt idx="2">
                  <c:v>1</c:v>
                </c:pt>
                <c:pt idx="3">
                  <c:v>12.25</c:v>
                </c:pt>
                <c:pt idx="4">
                  <c:v>2</c:v>
                </c:pt>
                <c:pt idx="5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Regionsumlage LHH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Pt>
            <c:idx val="1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00B0F0"/>
              </a:solidFill>
            </c:spPr>
          </c:dPt>
          <c:cat>
            <c:numRef>
              <c:f>Tabelle1!$A$2:$A$21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225</c:v>
                </c:pt>
                <c:pt idx="1">
                  <c:v>215</c:v>
                </c:pt>
                <c:pt idx="2">
                  <c:v>231</c:v>
                </c:pt>
                <c:pt idx="3">
                  <c:v>233</c:v>
                </c:pt>
                <c:pt idx="4">
                  <c:v>251</c:v>
                </c:pt>
                <c:pt idx="5">
                  <c:v>296</c:v>
                </c:pt>
                <c:pt idx="6">
                  <c:v>313</c:v>
                </c:pt>
                <c:pt idx="7">
                  <c:v>354</c:v>
                </c:pt>
                <c:pt idx="8">
                  <c:v>311</c:v>
                </c:pt>
                <c:pt idx="9">
                  <c:v>329</c:v>
                </c:pt>
                <c:pt idx="10">
                  <c:v>351</c:v>
                </c:pt>
                <c:pt idx="11">
                  <c:v>362</c:v>
                </c:pt>
                <c:pt idx="12">
                  <c:v>377</c:v>
                </c:pt>
                <c:pt idx="13">
                  <c:v>357</c:v>
                </c:pt>
                <c:pt idx="14">
                  <c:v>374</c:v>
                </c:pt>
                <c:pt idx="15" formatCode="0">
                  <c:v>382.5</c:v>
                </c:pt>
                <c:pt idx="16" formatCode="0">
                  <c:v>374</c:v>
                </c:pt>
                <c:pt idx="17" formatCode="0">
                  <c:v>381.48</c:v>
                </c:pt>
                <c:pt idx="18" formatCode="0">
                  <c:v>389.1096</c:v>
                </c:pt>
                <c:pt idx="19" formatCode="0">
                  <c:v>396.89179200000001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Spalte2</c:v>
                </c:pt>
              </c:strCache>
            </c:strRef>
          </c:tx>
          <c:invertIfNegative val="0"/>
          <c:cat>
            <c:numRef>
              <c:f>Tabelle1!$A$2:$A$21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Tabelle1!$C$2:$C$21</c:f>
              <c:numCache>
                <c:formatCode>General</c:formatCode>
                <c:ptCount val="2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695360"/>
        <c:axId val="93701248"/>
      </c:barChart>
      <c:catAx>
        <c:axId val="9369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46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93701248"/>
        <c:crosses val="autoZero"/>
        <c:auto val="1"/>
        <c:lblAlgn val="ctr"/>
        <c:lblOffset val="100"/>
        <c:tickLblSkip val="1"/>
        <c:noMultiLvlLbl val="0"/>
      </c:catAx>
      <c:valAx>
        <c:axId val="93701248"/>
        <c:scaling>
          <c:orientation val="minMax"/>
          <c:max val="4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6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93695360"/>
        <c:crosses val="autoZero"/>
        <c:crossBetween val="between"/>
      </c:valAx>
      <c:spPr>
        <a:solidFill>
          <a:schemeClr val="bg1">
            <a:lumMod val="7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Durchschnittliche Anzahl an Flüchtlingen (nach AsylBLG)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</c:spPr>
          </c:dPt>
          <c:cat>
            <c:numRef>
              <c:f>Tabelle1!$A$2:$A$10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1414</c:v>
                </c:pt>
                <c:pt idx="1">
                  <c:v>2004</c:v>
                </c:pt>
                <c:pt idx="2">
                  <c:v>3402</c:v>
                </c:pt>
                <c:pt idx="3">
                  <c:v>4500</c:v>
                </c:pt>
                <c:pt idx="4">
                  <c:v>3500</c:v>
                </c:pt>
                <c:pt idx="5">
                  <c:v>2500</c:v>
                </c:pt>
                <c:pt idx="6">
                  <c:v>1000</c:v>
                </c:pt>
                <c:pt idx="7">
                  <c:v>1000</c:v>
                </c:pt>
                <c:pt idx="8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14080"/>
        <c:axId val="93615616"/>
      </c:barChart>
      <c:catAx>
        <c:axId val="9361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615616"/>
        <c:crosses val="autoZero"/>
        <c:auto val="1"/>
        <c:lblAlgn val="ctr"/>
        <c:lblOffset val="100"/>
        <c:noMultiLvlLbl val="0"/>
      </c:catAx>
      <c:valAx>
        <c:axId val="9361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61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594387660630303E-3"/>
          <c:y val="0.24845584393077241"/>
          <c:w val="0.50797052642299001"/>
          <c:h val="0.75008681672447886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Aufwand</c:v>
                </c:pt>
              </c:strCache>
            </c:strRef>
          </c:tx>
          <c:dPt>
            <c:idx val="0"/>
            <c:bubble3D val="0"/>
            <c:spPr>
              <a:solidFill>
                <a:srgbClr val="66CCFF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66FF33"/>
              </a:solidFill>
            </c:spPr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Lbls>
            <c:dLbl>
              <c:idx val="2"/>
              <c:layout>
                <c:manualLayout>
                  <c:x val="-7.8529584675776712E-2"/>
                  <c:y val="-7.1176749004151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7531894604303223E-2"/>
                  <c:y val="-9.6174221636368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Tabelle1!$A$2:$A$16</c:f>
              <c:strCache>
                <c:ptCount val="5"/>
                <c:pt idx="0">
                  <c:v>Sozialleistungen
(TH 59)</c:v>
                </c:pt>
                <c:pt idx="1">
                  <c:v>Unterbringung (TH 19+TH 61)</c:v>
                </c:pt>
                <c:pt idx="2">
                  <c:v>Integrations-
management (TH 50)</c:v>
                </c:pt>
                <c:pt idx="3">
                  <c:v>insb. Unbegleitete minderjährige Flüchtlinge (TH 51)</c:v>
                </c:pt>
                <c:pt idx="4">
                  <c:v>Sonstiges (u.a. Ausländerbehörde)</c:v>
                </c:pt>
              </c:strCache>
            </c:strRef>
          </c:cat>
          <c:val>
            <c:numRef>
              <c:f>Tabelle1!$B$2:$B$16</c:f>
              <c:numCache>
                <c:formatCode>_-* #,##0.00\ [$€-407]_-;\-* #,##0.00\ [$€-407]_-;_-* "-"\ [$€-407]_-;_-@_-</c:formatCode>
                <c:ptCount val="15"/>
                <c:pt idx="0">
                  <c:v>25.91</c:v>
                </c:pt>
                <c:pt idx="1">
                  <c:v>64.072999999999993</c:v>
                </c:pt>
                <c:pt idx="2">
                  <c:v>5.83</c:v>
                </c:pt>
                <c:pt idx="3">
                  <c:v>17.03</c:v>
                </c:pt>
                <c:pt idx="4">
                  <c:v>7.5190000000000001</c:v>
                </c:pt>
              </c:numCache>
            </c:numRef>
          </c:val>
        </c:ser>
        <c:ser>
          <c:idx val="1"/>
          <c:order val="1"/>
          <c:tx>
            <c:strRef>
              <c:f>Tabelle1!#BEZUG!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Tabelle1!$A$2:$A$16</c:f>
              <c:strCache>
                <c:ptCount val="5"/>
                <c:pt idx="0">
                  <c:v>Sozialleistungen
(TH 59)</c:v>
                </c:pt>
                <c:pt idx="1">
                  <c:v>Unterbringung (TH 19+TH 61)</c:v>
                </c:pt>
                <c:pt idx="2">
                  <c:v>Integrations-
management (TH 50)</c:v>
                </c:pt>
                <c:pt idx="3">
                  <c:v>insb. Unbegleitete minderjährige Flüchtlinge (TH 51)</c:v>
                </c:pt>
                <c:pt idx="4">
                  <c:v>Sonstiges (u.a. Ausländerbehörde)</c:v>
                </c:pt>
              </c:strCache>
            </c:strRef>
          </c:cat>
          <c:val>
            <c:numRef>
              <c:f>Tabelle1!#BEZUG!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6334874550921843"/>
          <c:y val="0.12277391859913005"/>
          <c:w val="0.43260252646601066"/>
          <c:h val="0.63610634459680127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Aufwand</c:v>
                </c:pt>
              </c:strCache>
            </c:strRef>
          </c:tx>
          <c:dPt>
            <c:idx val="0"/>
            <c:bubble3D val="0"/>
            <c:spPr>
              <a:solidFill>
                <a:srgbClr val="66CCFF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66FF33"/>
              </a:solidFill>
            </c:spPr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Lbls>
            <c:dLbl>
              <c:idx val="2"/>
              <c:layout>
                <c:manualLayout>
                  <c:x val="-3.7837187102517815E-2"/>
                  <c:y val="-6.088585961019006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4463355804289704E-2"/>
                  <c:y val="-8.3642846855523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Tabelle1!$A$2:$A$16</c:f>
              <c:strCache>
                <c:ptCount val="5"/>
                <c:pt idx="0">
                  <c:v>Sozialleistungen
</c:v>
                </c:pt>
                <c:pt idx="1">
                  <c:v>Unterbringung</c:v>
                </c:pt>
                <c:pt idx="2">
                  <c:v>Integrations-
management</c:v>
                </c:pt>
                <c:pt idx="3">
                  <c:v>insb. unbegleitete minderjährige Flüchtlinge </c:v>
                </c:pt>
                <c:pt idx="4">
                  <c:v>Sonstiges (u.a. Ausländerbehörde)</c:v>
                </c:pt>
              </c:strCache>
            </c:strRef>
          </c:cat>
          <c:val>
            <c:numRef>
              <c:f>Tabelle1!$B$2:$B$16</c:f>
              <c:numCache>
                <c:formatCode>_-* #,##0.00\ [$€-407]_-;\-* #,##0.00\ [$€-407]_-;_-* "-"\ [$€-407]_-;_-@_-</c:formatCode>
                <c:ptCount val="15"/>
                <c:pt idx="0">
                  <c:v>20.23</c:v>
                </c:pt>
                <c:pt idx="1">
                  <c:v>54.01</c:v>
                </c:pt>
                <c:pt idx="2">
                  <c:v>5.91</c:v>
                </c:pt>
                <c:pt idx="3">
                  <c:v>17.05</c:v>
                </c:pt>
                <c:pt idx="4">
                  <c:v>6.85</c:v>
                </c:pt>
              </c:numCache>
            </c:numRef>
          </c:val>
        </c:ser>
        <c:ser>
          <c:idx val="1"/>
          <c:order val="1"/>
          <c:tx>
            <c:strRef>
              <c:f>Tabelle1!#BEZUG!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Tabelle1!$A$2:$A$16</c:f>
              <c:strCache>
                <c:ptCount val="5"/>
                <c:pt idx="0">
                  <c:v>Sozialleistungen
</c:v>
                </c:pt>
                <c:pt idx="1">
                  <c:v>Unterbringung</c:v>
                </c:pt>
                <c:pt idx="2">
                  <c:v>Integrations-
management</c:v>
                </c:pt>
                <c:pt idx="3">
                  <c:v>insb. unbegleitete minderjährige Flüchtlinge </c:v>
                </c:pt>
                <c:pt idx="4">
                  <c:v>Sonstiges (u.a. Ausländerbehörde)</c:v>
                </c:pt>
              </c:strCache>
            </c:strRef>
          </c:cat>
          <c:val>
            <c:numRef>
              <c:f>Tabelle1!#BEZUG!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0.56111544402948987"/>
          <c:y val="0.6389293518146536"/>
          <c:w val="0.38535896528134539"/>
          <c:h val="0.3610706481853464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Zuschussbedarf/Ergebnis</c:v>
                </c:pt>
              </c:strCache>
            </c:strRef>
          </c:tx>
          <c:invertIfNegative val="0"/>
          <c:cat>
            <c:numRef>
              <c:f>Tabelle1!$A$2:$A$23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Tabelle1!$B$2:$B$23</c:f>
              <c:numCache>
                <c:formatCode>General</c:formatCode>
                <c:ptCount val="22"/>
                <c:pt idx="0">
                  <c:v>83</c:v>
                </c:pt>
                <c:pt idx="1">
                  <c:v>86</c:v>
                </c:pt>
                <c:pt idx="2">
                  <c:v>92</c:v>
                </c:pt>
                <c:pt idx="3">
                  <c:v>83</c:v>
                </c:pt>
                <c:pt idx="4">
                  <c:v>76</c:v>
                </c:pt>
                <c:pt idx="5">
                  <c:v>74</c:v>
                </c:pt>
                <c:pt idx="6">
                  <c:v>71</c:v>
                </c:pt>
                <c:pt idx="7">
                  <c:v>72</c:v>
                </c:pt>
                <c:pt idx="8">
                  <c:v>75</c:v>
                </c:pt>
                <c:pt idx="9">
                  <c:v>85</c:v>
                </c:pt>
                <c:pt idx="10">
                  <c:v>86</c:v>
                </c:pt>
                <c:pt idx="11">
                  <c:v>94</c:v>
                </c:pt>
                <c:pt idx="12">
                  <c:v>99</c:v>
                </c:pt>
                <c:pt idx="13">
                  <c:v>103</c:v>
                </c:pt>
                <c:pt idx="14">
                  <c:v>112</c:v>
                </c:pt>
                <c:pt idx="15">
                  <c:v>126</c:v>
                </c:pt>
                <c:pt idx="16">
                  <c:v>146</c:v>
                </c:pt>
                <c:pt idx="17">
                  <c:v>152</c:v>
                </c:pt>
                <c:pt idx="18">
                  <c:v>162</c:v>
                </c:pt>
                <c:pt idx="19">
                  <c:v>163</c:v>
                </c:pt>
                <c:pt idx="20">
                  <c:v>164</c:v>
                </c:pt>
                <c:pt idx="21">
                  <c:v>166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Ausgaben/Aufwand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numRef>
              <c:f>Tabelle1!$A$2:$A$23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Tabelle1!$C$2:$C$23</c:f>
              <c:numCache>
                <c:formatCode>General</c:formatCode>
                <c:ptCount val="22"/>
                <c:pt idx="0">
                  <c:v>85</c:v>
                </c:pt>
                <c:pt idx="1">
                  <c:v>87</c:v>
                </c:pt>
                <c:pt idx="2">
                  <c:v>94</c:v>
                </c:pt>
                <c:pt idx="3">
                  <c:v>88</c:v>
                </c:pt>
                <c:pt idx="4">
                  <c:v>91</c:v>
                </c:pt>
                <c:pt idx="5">
                  <c:v>91</c:v>
                </c:pt>
                <c:pt idx="6">
                  <c:v>85</c:v>
                </c:pt>
                <c:pt idx="7">
                  <c:v>89</c:v>
                </c:pt>
                <c:pt idx="8">
                  <c:v>95</c:v>
                </c:pt>
                <c:pt idx="9">
                  <c:v>104</c:v>
                </c:pt>
                <c:pt idx="10">
                  <c:v>108</c:v>
                </c:pt>
                <c:pt idx="11">
                  <c:v>118</c:v>
                </c:pt>
                <c:pt idx="12">
                  <c:v>123</c:v>
                </c:pt>
                <c:pt idx="13">
                  <c:v>131</c:v>
                </c:pt>
                <c:pt idx="14">
                  <c:v>142</c:v>
                </c:pt>
                <c:pt idx="15">
                  <c:v>156</c:v>
                </c:pt>
                <c:pt idx="16">
                  <c:v>167</c:v>
                </c:pt>
                <c:pt idx="17">
                  <c:v>176</c:v>
                </c:pt>
                <c:pt idx="18">
                  <c:v>186</c:v>
                </c:pt>
                <c:pt idx="19">
                  <c:v>188</c:v>
                </c:pt>
                <c:pt idx="20">
                  <c:v>189</c:v>
                </c:pt>
                <c:pt idx="21">
                  <c:v>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93983488"/>
        <c:axId val="93985024"/>
      </c:barChart>
      <c:catAx>
        <c:axId val="9398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93985024"/>
        <c:crosses val="autoZero"/>
        <c:auto val="1"/>
        <c:lblAlgn val="ctr"/>
        <c:lblOffset val="100"/>
        <c:noMultiLvlLbl val="0"/>
      </c:catAx>
      <c:valAx>
        <c:axId val="93985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983488"/>
        <c:crosses val="autoZero"/>
        <c:crossBetween val="between"/>
      </c:valAx>
      <c:spPr>
        <a:solidFill>
          <a:srgbClr val="FFFFFF"/>
        </a:solidFill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533323069090312E-2"/>
          <c:y val="5.1745774859703934E-2"/>
          <c:w val="0.49971736171867404"/>
          <c:h val="0.696479862671085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rgbClr val="DAEDEF"/>
              </a:solidFill>
            </c:spPr>
          </c:dPt>
          <c:dPt>
            <c:idx val="1"/>
            <c:bubble3D val="0"/>
            <c:spPr>
              <a:solidFill>
                <a:srgbClr val="FFFFFF">
                  <a:lumMod val="50000"/>
                </a:srgbClr>
              </a:solidFill>
            </c:spPr>
          </c:dPt>
          <c:dPt>
            <c:idx val="5"/>
            <c:bubble3D val="0"/>
            <c:spPr>
              <a:solidFill>
                <a:srgbClr val="FF9900"/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FF0000"/>
              </a:solidFill>
            </c:spPr>
          </c:dPt>
          <c:dPt>
            <c:idx val="9"/>
            <c:bubble3D val="0"/>
            <c:spPr>
              <a:solidFill>
                <a:srgbClr val="FFFF00"/>
              </a:solidFill>
            </c:spPr>
          </c:dPt>
          <c:dPt>
            <c:idx val="10"/>
            <c:bubble3D val="0"/>
            <c:spPr>
              <a:solidFill>
                <a:srgbClr val="FF99FF"/>
              </a:solidFill>
            </c:spPr>
          </c:dPt>
          <c:dLbls>
            <c:txPr>
              <a:bodyPr/>
              <a:lstStyle/>
              <a:p>
                <a:pPr>
                  <a:defRPr sz="1200" b="1" baseline="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Tabelle1!$A$2:$A$10</c:f>
              <c:strCache>
                <c:ptCount val="9"/>
                <c:pt idx="0">
                  <c:v>Steuerung  u. Personal</c:v>
                </c:pt>
                <c:pt idx="1">
                  <c:v>Wirtschaft</c:v>
                </c:pt>
                <c:pt idx="2">
                  <c:v>Feuerwehr</c:v>
                </c:pt>
                <c:pt idx="3">
                  <c:v>Flüchtlingsunterbringung</c:v>
                </c:pt>
                <c:pt idx="4">
                  <c:v>Planen u. Stadtentwicklung</c:v>
                </c:pt>
                <c:pt idx="5">
                  <c:v>Tiefbau</c:v>
                </c:pt>
                <c:pt idx="6">
                  <c:v>Umwelt u. Stadtgrün</c:v>
                </c:pt>
                <c:pt idx="7">
                  <c:v>Gebäudemanagement</c:v>
                </c:pt>
                <c:pt idx="8">
                  <c:v>Sonstige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12</c:v>
                </c:pt>
                <c:pt idx="1">
                  <c:v>8</c:v>
                </c:pt>
                <c:pt idx="2">
                  <c:v>15</c:v>
                </c:pt>
                <c:pt idx="3">
                  <c:v>28</c:v>
                </c:pt>
                <c:pt idx="4">
                  <c:v>16</c:v>
                </c:pt>
                <c:pt idx="5">
                  <c:v>29</c:v>
                </c:pt>
                <c:pt idx="6">
                  <c:v>8</c:v>
                </c:pt>
                <c:pt idx="7">
                  <c:v>39</c:v>
                </c:pt>
                <c:pt idx="8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5"/>
      </c:pieChart>
    </c:plotArea>
    <c:legend>
      <c:legendPos val="b"/>
      <c:layout>
        <c:manualLayout>
          <c:xMode val="edge"/>
          <c:yMode val="edge"/>
          <c:x val="4.5907410112787123E-2"/>
          <c:y val="0.78217105280985044"/>
          <c:w val="0.94568101357067058"/>
          <c:h val="0.204923877021794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245460678106381"/>
          <c:y val="8.756101878269211E-2"/>
          <c:w val="0.4663681456664569"/>
          <c:h val="0.6149624364098021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rgbClr val="DAEDEF"/>
              </a:solidFill>
            </c:spPr>
          </c:dPt>
          <c:dPt>
            <c:idx val="1"/>
            <c:bubble3D val="0"/>
            <c:spPr>
              <a:solidFill>
                <a:srgbClr val="FFFFFF">
                  <a:lumMod val="50000"/>
                </a:srgbClr>
              </a:solidFill>
            </c:spPr>
          </c:dPt>
          <c:dPt>
            <c:idx val="5"/>
            <c:bubble3D val="0"/>
            <c:spPr>
              <a:solidFill>
                <a:srgbClr val="FF9900"/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FF0000"/>
              </a:solidFill>
            </c:spPr>
          </c:dPt>
          <c:dPt>
            <c:idx val="9"/>
            <c:bubble3D val="0"/>
            <c:spPr>
              <a:solidFill>
                <a:srgbClr val="FFFF00"/>
              </a:solidFill>
            </c:spPr>
          </c:dPt>
          <c:dPt>
            <c:idx val="10"/>
            <c:bubble3D val="0"/>
            <c:spPr>
              <a:solidFill>
                <a:srgbClr val="FF99FF"/>
              </a:solidFill>
            </c:spPr>
          </c:dPt>
          <c:dLbls>
            <c:txPr>
              <a:bodyPr/>
              <a:lstStyle/>
              <a:p>
                <a:pPr>
                  <a:defRPr sz="1200" b="1" baseline="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Tabelle1!$A$2:$A$10</c:f>
              <c:strCache>
                <c:ptCount val="9"/>
                <c:pt idx="0">
                  <c:v>Steuerung  u. Personal</c:v>
                </c:pt>
                <c:pt idx="1">
                  <c:v>Wirtschaft</c:v>
                </c:pt>
                <c:pt idx="2">
                  <c:v>Feuerwehr</c:v>
                </c:pt>
                <c:pt idx="3">
                  <c:v>Flüchtlingsbedingt</c:v>
                </c:pt>
                <c:pt idx="4">
                  <c:v>Planen u. Stadtentwicklung</c:v>
                </c:pt>
                <c:pt idx="5">
                  <c:v>Tiefbau</c:v>
                </c:pt>
                <c:pt idx="6">
                  <c:v>Umwelt u. Stadtgrün</c:v>
                </c:pt>
                <c:pt idx="7">
                  <c:v>Gebäudemanagement</c:v>
                </c:pt>
                <c:pt idx="8">
                  <c:v>sonstige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13</c:v>
                </c:pt>
                <c:pt idx="1">
                  <c:v>8</c:v>
                </c:pt>
                <c:pt idx="2">
                  <c:v>8</c:v>
                </c:pt>
                <c:pt idx="3">
                  <c:v>2</c:v>
                </c:pt>
                <c:pt idx="4">
                  <c:v>22</c:v>
                </c:pt>
                <c:pt idx="5">
                  <c:v>29</c:v>
                </c:pt>
                <c:pt idx="6">
                  <c:v>8</c:v>
                </c:pt>
                <c:pt idx="7">
                  <c:v>61</c:v>
                </c:pt>
                <c:pt idx="8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533323069090312E-2"/>
          <c:y val="5.1745774859703934E-2"/>
          <c:w val="0.49971736171867404"/>
          <c:h val="0.696479862671085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rgbClr val="DAEDEF"/>
              </a:solidFill>
            </c:spPr>
          </c:dPt>
          <c:dPt>
            <c:idx val="1"/>
            <c:bubble3D val="0"/>
            <c:spPr>
              <a:solidFill>
                <a:srgbClr val="FFFFFF">
                  <a:lumMod val="50000"/>
                </a:srgbClr>
              </a:solidFill>
            </c:spPr>
          </c:dPt>
          <c:dPt>
            <c:idx val="5"/>
            <c:bubble3D val="0"/>
            <c:spPr>
              <a:solidFill>
                <a:srgbClr val="FF9900"/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FF0000"/>
              </a:solidFill>
            </c:spPr>
          </c:dPt>
          <c:dPt>
            <c:idx val="9"/>
            <c:bubble3D val="0"/>
            <c:spPr>
              <a:solidFill>
                <a:srgbClr val="FFFF00"/>
              </a:solidFill>
            </c:spPr>
          </c:dPt>
          <c:dPt>
            <c:idx val="10"/>
            <c:bubble3D val="0"/>
            <c:spPr>
              <a:solidFill>
                <a:srgbClr val="FF99FF"/>
              </a:solidFill>
            </c:spPr>
          </c:dPt>
          <c:dLbls>
            <c:txPr>
              <a:bodyPr/>
              <a:lstStyle/>
              <a:p>
                <a:pPr>
                  <a:defRPr sz="1200" b="1" baseline="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Tabelle1!$A$2:$A$9</c:f>
              <c:strCache>
                <c:ptCount val="8"/>
                <c:pt idx="0">
                  <c:v>Steuerung  u. Personal</c:v>
                </c:pt>
                <c:pt idx="1">
                  <c:v>Wirtschaft</c:v>
                </c:pt>
                <c:pt idx="2">
                  <c:v>Feuerwehr</c:v>
                </c:pt>
                <c:pt idx="3">
                  <c:v>Planen u. Stadtentwicklung</c:v>
                </c:pt>
                <c:pt idx="4">
                  <c:v>Tiefbau</c:v>
                </c:pt>
                <c:pt idx="5">
                  <c:v>Umwelt u. Stadtgrün</c:v>
                </c:pt>
                <c:pt idx="6">
                  <c:v>Gebäudemanagement</c:v>
                </c:pt>
                <c:pt idx="7">
                  <c:v>Sonstige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10</c:v>
                </c:pt>
                <c:pt idx="1">
                  <c:v>8</c:v>
                </c:pt>
                <c:pt idx="2">
                  <c:v>15</c:v>
                </c:pt>
                <c:pt idx="3">
                  <c:v>11</c:v>
                </c:pt>
                <c:pt idx="4">
                  <c:v>29</c:v>
                </c:pt>
                <c:pt idx="5">
                  <c:v>7</c:v>
                </c:pt>
                <c:pt idx="6">
                  <c:v>31</c:v>
                </c:pt>
                <c:pt idx="7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5"/>
      </c:pieChart>
    </c:plotArea>
    <c:legend>
      <c:legendPos val="b"/>
      <c:layout>
        <c:manualLayout>
          <c:xMode val="edge"/>
          <c:yMode val="edge"/>
          <c:x val="4.5907410112787123E-2"/>
          <c:y val="0.78217105280985044"/>
          <c:w val="0.94568101357067058"/>
          <c:h val="0.204923877021794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245460678106381"/>
          <c:y val="8.756101878269211E-2"/>
          <c:w val="0.4663681456664569"/>
          <c:h val="0.6149624364098021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rgbClr val="DAEDEF"/>
              </a:solidFill>
            </c:spPr>
          </c:dPt>
          <c:dPt>
            <c:idx val="1"/>
            <c:bubble3D val="0"/>
            <c:spPr>
              <a:solidFill>
                <a:srgbClr val="FFFFFF">
                  <a:lumMod val="50000"/>
                </a:srgbClr>
              </a:solidFill>
            </c:spPr>
          </c:dPt>
          <c:dPt>
            <c:idx val="5"/>
            <c:bubble3D val="0"/>
            <c:spPr>
              <a:solidFill>
                <a:srgbClr val="FF9900"/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FF0000"/>
              </a:solidFill>
            </c:spPr>
          </c:dPt>
          <c:dPt>
            <c:idx val="9"/>
            <c:bubble3D val="0"/>
            <c:spPr>
              <a:solidFill>
                <a:srgbClr val="FFFF00"/>
              </a:solidFill>
            </c:spPr>
          </c:dPt>
          <c:dPt>
            <c:idx val="10"/>
            <c:bubble3D val="0"/>
            <c:spPr>
              <a:solidFill>
                <a:srgbClr val="FF99FF"/>
              </a:solidFill>
            </c:spPr>
          </c:dPt>
          <c:dLbls>
            <c:txPr>
              <a:bodyPr/>
              <a:lstStyle/>
              <a:p>
                <a:pPr>
                  <a:defRPr sz="1200" b="1" baseline="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Tabelle1!$A$2:$A$9</c:f>
              <c:strCache>
                <c:ptCount val="8"/>
                <c:pt idx="0">
                  <c:v>Steuerung  u. Personal</c:v>
                </c:pt>
                <c:pt idx="1">
                  <c:v>Wirtschaft</c:v>
                </c:pt>
                <c:pt idx="2">
                  <c:v>Feuerwehr</c:v>
                </c:pt>
                <c:pt idx="3">
                  <c:v>Planen u. Stadtentwicklung</c:v>
                </c:pt>
                <c:pt idx="4">
                  <c:v>Tiefbau</c:v>
                </c:pt>
                <c:pt idx="5">
                  <c:v>Umwelt u. Stadtgrün</c:v>
                </c:pt>
                <c:pt idx="6">
                  <c:v>Gebäudemanagement</c:v>
                </c:pt>
                <c:pt idx="7">
                  <c:v>sonstige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12</c:v>
                </c:pt>
                <c:pt idx="1">
                  <c:v>8</c:v>
                </c:pt>
                <c:pt idx="2">
                  <c:v>8</c:v>
                </c:pt>
                <c:pt idx="3">
                  <c:v>18</c:v>
                </c:pt>
                <c:pt idx="4">
                  <c:v>29</c:v>
                </c:pt>
                <c:pt idx="5">
                  <c:v>5</c:v>
                </c:pt>
                <c:pt idx="6">
                  <c:v>47</c:v>
                </c:pt>
                <c:pt idx="7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90155786289714"/>
          <c:y val="2.8891723547628364E-2"/>
          <c:w val="0.81262564279994576"/>
          <c:h val="0.880846068056191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Unterbringung Flüchtlinge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28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18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837568"/>
        <c:axId val="95855744"/>
      </c:barChart>
      <c:catAx>
        <c:axId val="9583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b" anchorCtr="1"/>
          <a:lstStyle/>
          <a:p>
            <a:pPr>
              <a:defRPr sz="1200" b="1" baseline="0"/>
            </a:pPr>
            <a:endParaRPr lang="de-DE"/>
          </a:p>
        </c:txPr>
        <c:crossAx val="95855744"/>
        <c:crosses val="autoZero"/>
        <c:auto val="1"/>
        <c:lblAlgn val="ctr"/>
        <c:lblOffset val="100"/>
        <c:noMultiLvlLbl val="0"/>
      </c:catAx>
      <c:valAx>
        <c:axId val="95855744"/>
        <c:scaling>
          <c:orientation val="minMax"/>
          <c:max val="2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837568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22326192979091"/>
          <c:y val="2.7462159603716438E-2"/>
          <c:w val="0.81588645435913976"/>
          <c:h val="0.879022701181350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28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18</c:v>
                </c:pt>
                <c:pt idx="1">
                  <c:v>28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143</c:v>
                </c:pt>
                <c:pt idx="1">
                  <c:v>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589760"/>
        <c:axId val="105599744"/>
      </c:barChart>
      <c:catAx>
        <c:axId val="10558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de-DE"/>
          </a:p>
        </c:txPr>
        <c:crossAx val="105599744"/>
        <c:crosses val="autoZero"/>
        <c:auto val="1"/>
        <c:lblAlgn val="ctr"/>
        <c:lblOffset val="100"/>
        <c:noMultiLvlLbl val="0"/>
      </c:catAx>
      <c:valAx>
        <c:axId val="10559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589760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853729386343734E-2"/>
          <c:y val="0.18764787341391673"/>
          <c:w val="0.63310733429390464"/>
          <c:h val="0.61078429267664291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rgbClr val="FF99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7"/>
            <c:bubble3D val="0"/>
            <c:spPr>
              <a:solidFill>
                <a:srgbClr val="00B0F0"/>
              </a:solidFill>
            </c:spPr>
          </c:dPt>
          <c:dPt>
            <c:idx val="8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Lbls>
            <c:dLbl>
              <c:idx val="6"/>
              <c:layout>
                <c:manualLayout>
                  <c:x val="5.3326036879101743E-2"/>
                  <c:y val="7.75543723296906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05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Tabelle1!$A$2:$A$10</c:f>
              <c:strCache>
                <c:ptCount val="9"/>
                <c:pt idx="0">
                  <c:v>Gewerbesteuer</c:v>
                </c:pt>
                <c:pt idx="1">
                  <c:v>Gebühren</c:v>
                </c:pt>
                <c:pt idx="2">
                  <c:v>Kostenerstattungen</c:v>
                </c:pt>
                <c:pt idx="3">
                  <c:v>Zuwendungen</c:v>
                </c:pt>
                <c:pt idx="4">
                  <c:v>Finanzerträge</c:v>
                </c:pt>
                <c:pt idx="5">
                  <c:v>Sonstiges</c:v>
                </c:pt>
                <c:pt idx="6">
                  <c:v>sonstige Steuern</c:v>
                </c:pt>
                <c:pt idx="7">
                  <c:v>Einkommensteuer</c:v>
                </c:pt>
                <c:pt idx="8">
                  <c:v>Grundsteuer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600</c:v>
                </c:pt>
                <c:pt idx="1">
                  <c:v>145</c:v>
                </c:pt>
                <c:pt idx="2">
                  <c:v>440</c:v>
                </c:pt>
                <c:pt idx="3">
                  <c:v>262</c:v>
                </c:pt>
                <c:pt idx="4">
                  <c:v>88</c:v>
                </c:pt>
                <c:pt idx="5">
                  <c:v>182</c:v>
                </c:pt>
                <c:pt idx="6">
                  <c:v>92</c:v>
                </c:pt>
                <c:pt idx="7">
                  <c:v>265</c:v>
                </c:pt>
                <c:pt idx="8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.71829159406242238"/>
          <c:y val="0.34849657556304614"/>
          <c:w val="0.22584126240388841"/>
          <c:h val="0.43934023230349745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665478441461826"/>
          <c:y val="0.13540180286482631"/>
          <c:w val="0.73243963299339765"/>
          <c:h val="0.70231013494045336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rgbClr val="FF99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7"/>
            <c:bubble3D val="0"/>
            <c:spPr>
              <a:solidFill>
                <a:srgbClr val="00B0F0"/>
              </a:solidFill>
            </c:spPr>
          </c:dPt>
          <c:dPt>
            <c:idx val="8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Lbls>
            <c:dLbl>
              <c:idx val="6"/>
              <c:layout>
                <c:manualLayout>
                  <c:x val="7.16685781593875E-2"/>
                  <c:y val="1.56590866994127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05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Tabelle1!$A$2:$A$10</c:f>
              <c:strCache>
                <c:ptCount val="9"/>
                <c:pt idx="0">
                  <c:v>Gewerbesteuer</c:v>
                </c:pt>
                <c:pt idx="1">
                  <c:v>Gebühren</c:v>
                </c:pt>
                <c:pt idx="2">
                  <c:v>Kostenerstattungen</c:v>
                </c:pt>
                <c:pt idx="3">
                  <c:v>Zuwendungen</c:v>
                </c:pt>
                <c:pt idx="4">
                  <c:v>Finanzerträge</c:v>
                </c:pt>
                <c:pt idx="5">
                  <c:v>Sonstiges*</c:v>
                </c:pt>
                <c:pt idx="6">
                  <c:v>sonstige Steuern</c:v>
                </c:pt>
                <c:pt idx="7">
                  <c:v>Einkommensteuer</c:v>
                </c:pt>
                <c:pt idx="8">
                  <c:v>Grundsteuer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612</c:v>
                </c:pt>
                <c:pt idx="1">
                  <c:v>147</c:v>
                </c:pt>
                <c:pt idx="2">
                  <c:v>447</c:v>
                </c:pt>
                <c:pt idx="3">
                  <c:v>267</c:v>
                </c:pt>
                <c:pt idx="4">
                  <c:v>84</c:v>
                </c:pt>
                <c:pt idx="5">
                  <c:v>155</c:v>
                </c:pt>
                <c:pt idx="6">
                  <c:v>102</c:v>
                </c:pt>
                <c:pt idx="7">
                  <c:v>278</c:v>
                </c:pt>
                <c:pt idx="8">
                  <c:v>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69953051643188E-2"/>
          <c:y val="1.8715042674046868E-2"/>
          <c:w val="0.91666666666666663"/>
          <c:h val="0.87103901585699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Gewerbesteuer</c:v>
                </c:pt>
              </c:strCache>
            </c:strRef>
          </c:tx>
          <c:spPr>
            <a:solidFill>
              <a:srgbClr val="FF9900"/>
            </a:solidFill>
            <a:ln w="13203">
              <a:solidFill>
                <a:schemeClr val="tx1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16"/>
            <c:invertIfNegative val="0"/>
            <c:bubble3D val="0"/>
            <c:spPr>
              <a:solidFill>
                <a:srgbClr val="FF9900"/>
              </a:solidFill>
              <a:ln w="13203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 w="13203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 w="13203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 w="13203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0"/>
            <c:invertIfNegative val="0"/>
            <c:bubble3D val="0"/>
            <c:spPr>
              <a:solidFill>
                <a:srgbClr val="00B0F0"/>
              </a:solidFill>
              <a:ln w="13203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1"/>
            <c:invertIfNegative val="0"/>
            <c:bubble3D val="0"/>
            <c:spPr>
              <a:solidFill>
                <a:srgbClr val="00B0F0"/>
              </a:solidFill>
              <a:ln w="13203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cat>
            <c:numRef>
              <c:f>Sheet1!$B$1:$X$1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Sheet1!$B$2:$X$2</c:f>
              <c:numCache>
                <c:formatCode>General</c:formatCode>
                <c:ptCount val="22"/>
                <c:pt idx="0">
                  <c:v>361</c:v>
                </c:pt>
                <c:pt idx="1">
                  <c:v>198</c:v>
                </c:pt>
                <c:pt idx="2">
                  <c:v>372</c:v>
                </c:pt>
                <c:pt idx="3">
                  <c:v>317</c:v>
                </c:pt>
                <c:pt idx="4">
                  <c:v>306</c:v>
                </c:pt>
                <c:pt idx="5">
                  <c:v>435</c:v>
                </c:pt>
                <c:pt idx="6">
                  <c:v>472</c:v>
                </c:pt>
                <c:pt idx="7">
                  <c:v>455</c:v>
                </c:pt>
                <c:pt idx="8">
                  <c:v>502</c:v>
                </c:pt>
                <c:pt idx="9">
                  <c:v>343</c:v>
                </c:pt>
                <c:pt idx="10">
                  <c:v>480</c:v>
                </c:pt>
                <c:pt idx="11">
                  <c:v>512</c:v>
                </c:pt>
                <c:pt idx="12">
                  <c:v>585</c:v>
                </c:pt>
                <c:pt idx="13">
                  <c:v>547</c:v>
                </c:pt>
                <c:pt idx="14">
                  <c:v>455</c:v>
                </c:pt>
                <c:pt idx="15">
                  <c:v>527</c:v>
                </c:pt>
                <c:pt idx="16">
                  <c:v>618</c:v>
                </c:pt>
                <c:pt idx="17">
                  <c:v>600</c:v>
                </c:pt>
                <c:pt idx="18">
                  <c:v>612</c:v>
                </c:pt>
                <c:pt idx="19">
                  <c:v>612</c:v>
                </c:pt>
                <c:pt idx="20">
                  <c:v>612</c:v>
                </c:pt>
                <c:pt idx="21">
                  <c:v>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4878080"/>
        <c:axId val="44879872"/>
      </c:barChart>
      <c:catAx>
        <c:axId val="4487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0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4879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879872"/>
        <c:scaling>
          <c:orientation val="minMax"/>
          <c:max val="650"/>
          <c:min val="150"/>
        </c:scaling>
        <c:delete val="0"/>
        <c:axPos val="l"/>
        <c:majorGridlines>
          <c:spPr>
            <a:ln w="330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4878080"/>
        <c:crosses val="autoZero"/>
        <c:crossBetween val="between"/>
        <c:majorUnit val="50"/>
        <c:minorUnit val="40"/>
      </c:valAx>
      <c:spPr>
        <a:solidFill>
          <a:srgbClr val="C0C0C0"/>
        </a:solidFill>
        <a:ln w="264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4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69953051643188E-2"/>
          <c:y val="1.8715042674046868E-2"/>
          <c:w val="0.91666666666666663"/>
          <c:h val="0.87103901585699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Einkommensteuer</c:v>
                </c:pt>
              </c:strCache>
            </c:strRef>
          </c:tx>
          <c:spPr>
            <a:solidFill>
              <a:srgbClr val="FF9900"/>
            </a:solidFill>
            <a:ln w="13203">
              <a:solidFill>
                <a:schemeClr val="tx1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16"/>
            <c:invertIfNegative val="0"/>
            <c:bubble3D val="0"/>
            <c:spPr>
              <a:solidFill>
                <a:srgbClr val="FF9900"/>
              </a:solidFill>
              <a:ln w="13203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 w="13203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 w="13203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 w="13203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0"/>
            <c:invertIfNegative val="0"/>
            <c:bubble3D val="0"/>
            <c:spPr>
              <a:solidFill>
                <a:srgbClr val="00B0F0"/>
              </a:solidFill>
              <a:ln w="13203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1"/>
            <c:invertIfNegative val="0"/>
            <c:bubble3D val="0"/>
            <c:spPr>
              <a:solidFill>
                <a:srgbClr val="00B0F0"/>
              </a:solidFill>
              <a:ln w="13203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cat>
            <c:numRef>
              <c:f>Sheet1!$B$1:$W$1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143</c:v>
                </c:pt>
                <c:pt idx="1">
                  <c:v>135</c:v>
                </c:pt>
                <c:pt idx="2">
                  <c:v>139</c:v>
                </c:pt>
                <c:pt idx="3">
                  <c:v>129</c:v>
                </c:pt>
                <c:pt idx="4">
                  <c:v>120</c:v>
                </c:pt>
                <c:pt idx="5">
                  <c:v>116</c:v>
                </c:pt>
                <c:pt idx="6">
                  <c:v>128</c:v>
                </c:pt>
                <c:pt idx="7">
                  <c:v>146</c:v>
                </c:pt>
                <c:pt idx="8">
                  <c:v>164</c:v>
                </c:pt>
                <c:pt idx="9">
                  <c:v>161</c:v>
                </c:pt>
                <c:pt idx="10">
                  <c:v>156</c:v>
                </c:pt>
                <c:pt idx="11">
                  <c:v>165</c:v>
                </c:pt>
                <c:pt idx="12">
                  <c:v>189</c:v>
                </c:pt>
                <c:pt idx="13">
                  <c:v>201</c:v>
                </c:pt>
                <c:pt idx="14">
                  <c:v>216</c:v>
                </c:pt>
                <c:pt idx="15">
                  <c:v>231</c:v>
                </c:pt>
                <c:pt idx="16">
                  <c:v>234</c:v>
                </c:pt>
                <c:pt idx="17">
                  <c:v>265</c:v>
                </c:pt>
                <c:pt idx="18">
                  <c:v>278</c:v>
                </c:pt>
                <c:pt idx="19">
                  <c:v>296</c:v>
                </c:pt>
                <c:pt idx="20">
                  <c:v>313</c:v>
                </c:pt>
                <c:pt idx="21">
                  <c:v>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86734336"/>
        <c:axId val="86735872"/>
      </c:barChart>
      <c:catAx>
        <c:axId val="8673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0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6735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735872"/>
        <c:scaling>
          <c:orientation val="minMax"/>
          <c:max val="350"/>
          <c:min val="100"/>
        </c:scaling>
        <c:delete val="0"/>
        <c:axPos val="l"/>
        <c:majorGridlines>
          <c:spPr>
            <a:ln w="330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6734336"/>
        <c:crosses val="autoZero"/>
        <c:crossBetween val="between"/>
        <c:majorUnit val="50"/>
        <c:minorUnit val="40"/>
      </c:valAx>
      <c:spPr>
        <a:solidFill>
          <a:schemeClr val="bg1">
            <a:lumMod val="75000"/>
          </a:schemeClr>
        </a:solidFill>
        <a:ln w="264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4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306102362204723E-2"/>
          <c:y val="0.24886491459127033"/>
          <c:w val="0.60031616360454942"/>
          <c:h val="0.57572976841855361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rgbClr val="6666FF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8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</c:dPt>
          <c:dLbls>
            <c:dLbl>
              <c:idx val="5"/>
              <c:layout>
                <c:manualLayout>
                  <c:x val="4.238331830485674E-2"/>
                  <c:y val="1.0696934668822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4.5394073354467934E-2"/>
                  <c:y val="1.10152390426987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05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Tabelle1!$A$2:$A$10</c:f>
              <c:strCache>
                <c:ptCount val="9"/>
                <c:pt idx="0">
                  <c:v>Personalaufwendungen</c:v>
                </c:pt>
                <c:pt idx="1">
                  <c:v>Sachaufwendungen</c:v>
                </c:pt>
                <c:pt idx="2">
                  <c:v>Zinsaufwendungen</c:v>
                </c:pt>
                <c:pt idx="3">
                  <c:v>Abschreibungen</c:v>
                </c:pt>
                <c:pt idx="4">
                  <c:v>soziale Transferaufwendungen</c:v>
                </c:pt>
                <c:pt idx="5">
                  <c:v>Zuwendungen</c:v>
                </c:pt>
                <c:pt idx="6">
                  <c:v>Gewerbesteuerumlage und sonstige Transferaufw. </c:v>
                </c:pt>
                <c:pt idx="7">
                  <c:v>Regionsumlage</c:v>
                </c:pt>
                <c:pt idx="8">
                  <c:v>Sonstiges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578</c:v>
                </c:pt>
                <c:pt idx="1">
                  <c:v>246</c:v>
                </c:pt>
                <c:pt idx="2">
                  <c:v>67</c:v>
                </c:pt>
                <c:pt idx="3">
                  <c:v>86</c:v>
                </c:pt>
                <c:pt idx="4">
                  <c:v>545</c:v>
                </c:pt>
                <c:pt idx="5">
                  <c:v>88</c:v>
                </c:pt>
                <c:pt idx="6">
                  <c:v>92</c:v>
                </c:pt>
                <c:pt idx="7">
                  <c:v>383</c:v>
                </c:pt>
                <c:pt idx="8">
                  <c:v>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.66874070428696408"/>
          <c:y val="0.3040400279231717"/>
          <c:w val="0.29375929571303588"/>
          <c:h val="0.55911735362944703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0100405846172"/>
          <c:y val="9.1061310648024661E-4"/>
          <c:w val="0.60806633597719317"/>
          <c:h val="0.5866504250850435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rgbClr val="6666FF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8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</c:dPt>
          <c:dLbls>
            <c:dLbl>
              <c:idx val="5"/>
              <c:layout>
                <c:manualLayout>
                  <c:x val="5.3046975165806504E-2"/>
                  <c:y val="1.28671770156049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4.9347975832662976E-2"/>
                  <c:y val="1.58223160389586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05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Tabelle1!$A$2:$A$10</c:f>
              <c:strCache>
                <c:ptCount val="9"/>
                <c:pt idx="0">
                  <c:v>Personalaufwendungen</c:v>
                </c:pt>
                <c:pt idx="1">
                  <c:v>Sachaufwendungen</c:v>
                </c:pt>
                <c:pt idx="2">
                  <c:v>Zinsaufwendungen</c:v>
                </c:pt>
                <c:pt idx="3">
                  <c:v>Abschreibungen</c:v>
                </c:pt>
                <c:pt idx="4">
                  <c:v>soziale Transferaufwendungen*</c:v>
                </c:pt>
                <c:pt idx="5">
                  <c:v>Zuwendungen</c:v>
                </c:pt>
                <c:pt idx="6">
                  <c:v>Gewerbesteuerumlage und sonstige Transferaufw. </c:v>
                </c:pt>
                <c:pt idx="7">
                  <c:v>Regionsumlage</c:v>
                </c:pt>
                <c:pt idx="8">
                  <c:v>Sonstiges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601</c:v>
                </c:pt>
                <c:pt idx="1">
                  <c:v>249</c:v>
                </c:pt>
                <c:pt idx="2">
                  <c:v>61</c:v>
                </c:pt>
                <c:pt idx="3">
                  <c:v>86</c:v>
                </c:pt>
                <c:pt idx="4">
                  <c:v>548</c:v>
                </c:pt>
                <c:pt idx="5">
                  <c:v>93</c:v>
                </c:pt>
                <c:pt idx="6">
                  <c:v>94</c:v>
                </c:pt>
                <c:pt idx="7">
                  <c:v>374</c:v>
                </c:pt>
                <c:pt idx="8">
                  <c:v>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11548073740462E-2"/>
          <c:y val="9.3395466219187651E-2"/>
          <c:w val="0.4867009481607652"/>
          <c:h val="0.6954978735446635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3.3105117949857425E-2"/>
                  <c:y val="-0.144387148466903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numFmt formatCode="#,##0" sourceLinked="0"/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Tabelle1!$A$2:$A$7</c:f>
              <c:strCache>
                <c:ptCount val="6"/>
                <c:pt idx="0">
                  <c:v>Refinanziert</c:v>
                </c:pt>
                <c:pt idx="1">
                  <c:v>Flüchtlingsangelegenheiten</c:v>
                </c:pt>
                <c:pt idx="2">
                  <c:v>Gesetzliche Änderungen</c:v>
                </c:pt>
                <c:pt idx="3">
                  <c:v>Fallzahlenerhöhungen</c:v>
                </c:pt>
                <c:pt idx="4">
                  <c:v>Politische Beschlüsse</c:v>
                </c:pt>
                <c:pt idx="5">
                  <c:v>Sonstiges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 formatCode="0.00">
                  <c:v>46.4</c:v>
                </c:pt>
                <c:pt idx="2" formatCode="0.00">
                  <c:v>18.100000000000001</c:v>
                </c:pt>
                <c:pt idx="3" formatCode="0.00">
                  <c:v>118.07</c:v>
                </c:pt>
                <c:pt idx="4" formatCode="0.00">
                  <c:v>45.36</c:v>
                </c:pt>
                <c:pt idx="5" formatCode="0.00">
                  <c:v>60.22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6907931746560789"/>
          <c:y val="0.62186046974848419"/>
          <c:w val="0.28892799389133128"/>
          <c:h val="0.32544968382622474"/>
        </c:manualLayout>
      </c:layout>
      <c:overlay val="0"/>
      <c:txPr>
        <a:bodyPr/>
        <a:lstStyle/>
        <a:p>
          <a:pPr>
            <a:defRPr sz="17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0.26692</cdr:x>
      <cdr:y>0.34785</cdr:y>
    </cdr:from>
    <cdr:to>
      <cdr:x>0.44793</cdr:x>
      <cdr:y>0.4638</cdr:y>
    </cdr:to>
    <cdr:sp macro="" textlink="">
      <cdr:nvSpPr>
        <cdr:cNvPr id="2" name="Textfeld 2"/>
        <cdr:cNvSpPr txBox="1"/>
      </cdr:nvSpPr>
      <cdr:spPr>
        <a:xfrm xmlns:a="http://schemas.openxmlformats.org/drawingml/2006/main">
          <a:off x="2123728" y="1944216"/>
          <a:ext cx="1440160" cy="6480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buNone/>
          </a:pPr>
          <a:r>
            <a:rPr lang="de-DE" b="1" dirty="0" smtClean="0"/>
            <a:t>2017 </a:t>
          </a:r>
        </a:p>
        <a:p xmlns:a="http://schemas.openxmlformats.org/drawingml/2006/main">
          <a:pPr marL="0" indent="0" algn="ctr">
            <a:buNone/>
          </a:pPr>
          <a:r>
            <a:rPr lang="de-DE" b="1" dirty="0" smtClean="0"/>
            <a:t>2,22 </a:t>
          </a:r>
          <a:r>
            <a:rPr lang="de-DE" b="1" dirty="0"/>
            <a:t>Mrd. </a:t>
          </a:r>
          <a:r>
            <a:rPr lang="de-DE" b="1" dirty="0" smtClean="0"/>
            <a:t>€</a:t>
          </a:r>
          <a:endParaRPr lang="de-DE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0.64103</cdr:x>
      <cdr:y>0.3218</cdr:y>
    </cdr:from>
    <cdr:to>
      <cdr:x>0.87779</cdr:x>
      <cdr:y>0.47407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5400600" y="2084175"/>
          <a:ext cx="1994688" cy="9862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2000" b="1" dirty="0" smtClean="0"/>
            <a:t>2018: </a:t>
          </a:r>
        </a:p>
        <a:p xmlns:a="http://schemas.openxmlformats.org/drawingml/2006/main">
          <a:pPr algn="ctr"/>
          <a:r>
            <a:rPr lang="de-DE" sz="2000" b="1" dirty="0" smtClean="0"/>
            <a:t>156 Mio. €</a:t>
          </a:r>
        </a:p>
        <a:p xmlns:a="http://schemas.openxmlformats.org/drawingml/2006/main">
          <a:pPr algn="ctr"/>
          <a:r>
            <a:rPr lang="de-DE" sz="2000" b="1" dirty="0" smtClean="0"/>
            <a:t>insgesamt</a:t>
          </a:r>
          <a:endParaRPr lang="de-DE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0.52453</cdr:x>
      <cdr:y>0.3362</cdr:y>
    </cdr:from>
    <cdr:to>
      <cdr:x>0.74774</cdr:x>
      <cdr:y>0.47514</cdr:y>
    </cdr:to>
    <cdr:sp macro="" textlink="">
      <cdr:nvSpPr>
        <cdr:cNvPr id="2" name="Textfeld 2"/>
        <cdr:cNvSpPr txBox="1"/>
      </cdr:nvSpPr>
      <cdr:spPr>
        <a:xfrm xmlns:a="http://schemas.openxmlformats.org/drawingml/2006/main">
          <a:off x="3384376" y="1568232"/>
          <a:ext cx="1440160" cy="6480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buNone/>
          </a:pPr>
          <a:r>
            <a:rPr lang="de-DE" sz="1800" b="1" dirty="0" smtClean="0"/>
            <a:t>2018</a:t>
          </a:r>
        </a:p>
        <a:p xmlns:a="http://schemas.openxmlformats.org/drawingml/2006/main">
          <a:pPr marL="0" indent="0" algn="ctr">
            <a:buNone/>
          </a:pPr>
          <a:r>
            <a:rPr lang="de-DE" sz="1800" b="1" dirty="0" smtClean="0"/>
            <a:t>2,24 </a:t>
          </a:r>
          <a:r>
            <a:rPr lang="de-DE" sz="1800" b="1" dirty="0"/>
            <a:t>Mrd. €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0.61056</cdr:x>
      <cdr:y>0.13485</cdr:y>
    </cdr:from>
    <cdr:to>
      <cdr:x>0.79114</cdr:x>
      <cdr:y>0.2777</cdr:y>
    </cdr:to>
    <cdr:sp macro="" textlink="">
      <cdr:nvSpPr>
        <cdr:cNvPr id="2" name="Textfeld 5"/>
        <cdr:cNvSpPr txBox="1"/>
      </cdr:nvSpPr>
      <cdr:spPr>
        <a:xfrm xmlns:a="http://schemas.openxmlformats.org/drawingml/2006/main">
          <a:off x="5112568" y="611732"/>
          <a:ext cx="1512168" cy="64807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800" b="1" dirty="0" smtClean="0"/>
            <a:t>2018</a:t>
          </a:r>
          <a:endParaRPr lang="de-DE" sz="1800" b="1" dirty="0"/>
        </a:p>
        <a:p xmlns:a="http://schemas.openxmlformats.org/drawingml/2006/main">
          <a:pPr algn="ctr"/>
          <a:r>
            <a:rPr lang="de-DE" sz="1800" b="1" dirty="0" smtClean="0"/>
            <a:t> 2,29 </a:t>
          </a:r>
          <a:r>
            <a:rPr lang="de-DE" sz="1800" b="1" dirty="0"/>
            <a:t>Mrd. €</a:t>
          </a:r>
        </a:p>
      </cdr:txBody>
    </cdr:sp>
  </cdr:relSizeAnchor>
  <cdr:relSizeAnchor xmlns:cdr="http://schemas.openxmlformats.org/drawingml/2006/chartDrawing">
    <cdr:from>
      <cdr:x>0.12039</cdr:x>
      <cdr:y>0.7619</cdr:y>
    </cdr:from>
    <cdr:to>
      <cdr:x>0.30098</cdr:x>
      <cdr:y>0.90963</cdr:y>
    </cdr:to>
    <cdr:sp macro="" textlink="">
      <cdr:nvSpPr>
        <cdr:cNvPr id="3" name="Textfeld 5"/>
        <cdr:cNvSpPr txBox="1"/>
      </cdr:nvSpPr>
      <cdr:spPr>
        <a:xfrm xmlns:a="http://schemas.openxmlformats.org/drawingml/2006/main">
          <a:off x="1008112" y="3456384"/>
          <a:ext cx="1512168" cy="6701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800" b="1" dirty="0" smtClean="0"/>
            <a:t>2017</a:t>
          </a:r>
          <a:endParaRPr lang="de-DE" sz="1800" b="1" dirty="0"/>
        </a:p>
        <a:p xmlns:a="http://schemas.openxmlformats.org/drawingml/2006/main">
          <a:pPr algn="ctr"/>
          <a:r>
            <a:rPr lang="de-DE" sz="1800" b="1" dirty="0" smtClean="0"/>
            <a:t> 2,26 </a:t>
          </a:r>
          <a:r>
            <a:rPr lang="de-DE" sz="1800" b="1" dirty="0"/>
            <a:t>Mrd. €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0.48913</cdr:x>
      <cdr:y>0.42085</cdr:y>
    </cdr:from>
    <cdr:to>
      <cdr:x>0.51087</cdr:x>
      <cdr:y>0.57915</cdr:y>
    </cdr:to>
    <cdr:sp macro="" textlink="">
      <cdr:nvSpPr>
        <cdr:cNvPr id="4" name="Rechteck 3"/>
        <cdr:cNvSpPr/>
      </cdr:nvSpPr>
      <cdr:spPr>
        <a:xfrm xmlns:a="http://schemas.openxmlformats.org/drawingml/2006/main">
          <a:off x="4155946" y="2454659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de-DE" sz="5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0.11114</cdr:x>
      <cdr:y>0.83908</cdr:y>
    </cdr:from>
    <cdr:to>
      <cdr:x>0.59526</cdr:x>
      <cdr:y>0.97788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008335" y="5223579"/>
          <a:ext cx="4392488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0.0225</cdr:x>
      <cdr:y>0.8039</cdr:y>
    </cdr:from>
    <cdr:to>
      <cdr:x>0.67947</cdr:x>
      <cdr:y>1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193591" y="4840486"/>
          <a:ext cx="5652864" cy="1180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500" u="sng" dirty="0" smtClean="0"/>
            <a:t>Veränderungsdienst zum Haushalt 2017 und 2018</a:t>
          </a:r>
        </a:p>
        <a:p xmlns:a="http://schemas.openxmlformats.org/drawingml/2006/main">
          <a:r>
            <a:rPr lang="de-DE" sz="1500" dirty="0" smtClean="0"/>
            <a:t>Personalkostenneutraler Mehrbedarf von 117,5 Stellen, davon u.a. 88,75 Stellen für das Investitionsmemorandum .</a:t>
          </a:r>
        </a:p>
        <a:p xmlns:a="http://schemas.openxmlformats.org/drawingml/2006/main">
          <a:r>
            <a:rPr lang="de-DE" sz="1500" dirty="0" smtClean="0"/>
            <a:t>Zusätzlich </a:t>
          </a:r>
          <a:r>
            <a:rPr lang="de-DE" sz="1500" dirty="0"/>
            <a:t>38,5 </a:t>
          </a:r>
          <a:r>
            <a:rPr lang="de-DE" sz="1500" dirty="0" err="1"/>
            <a:t>apl</a:t>
          </a:r>
          <a:r>
            <a:rPr lang="de-DE" sz="1500" dirty="0"/>
            <a:t>. Stellen für Flüchtlingsangelegenheiten bis 12/2018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0.48913</cdr:x>
      <cdr:y>0.42085</cdr:y>
    </cdr:from>
    <cdr:to>
      <cdr:x>0.51087</cdr:x>
      <cdr:y>0.57915</cdr:y>
    </cdr:to>
    <cdr:sp macro="" textlink="">
      <cdr:nvSpPr>
        <cdr:cNvPr id="4" name="Rechteck 3"/>
        <cdr:cNvSpPr/>
      </cdr:nvSpPr>
      <cdr:spPr>
        <a:xfrm xmlns:a="http://schemas.openxmlformats.org/drawingml/2006/main">
          <a:off x="4155946" y="2454659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de-DE" sz="5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0.28037</cdr:x>
      <cdr:y>0.45623</cdr:y>
    </cdr:from>
    <cdr:to>
      <cdr:x>0.74097</cdr:x>
      <cdr:y>0.61735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1008114" y="1631222"/>
          <a:ext cx="1656174" cy="5760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800" b="1" dirty="0" smtClean="0"/>
            <a:t>2018</a:t>
          </a:r>
        </a:p>
        <a:p xmlns:a="http://schemas.openxmlformats.org/drawingml/2006/main">
          <a:pPr algn="ctr"/>
          <a:r>
            <a:rPr lang="de-DE" sz="1800" b="1" dirty="0" smtClean="0"/>
            <a:t>23,10 Stellen </a:t>
          </a:r>
        </a:p>
        <a:p xmlns:a="http://schemas.openxmlformats.org/drawingml/2006/main">
          <a:pPr algn="ctr"/>
          <a:endParaRPr lang="de-DE" sz="18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0.18251</cdr:x>
      <cdr:y>0.49634</cdr:y>
    </cdr:from>
    <cdr:to>
      <cdr:x>0.34084</cdr:x>
      <cdr:y>0.56724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577050" y="3024336"/>
          <a:ext cx="1368152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2000" dirty="0" smtClean="0">
              <a:solidFill>
                <a:schemeClr val="tx1"/>
              </a:solidFill>
            </a:rPr>
            <a:t>2017:   120</a:t>
          </a:r>
        </a:p>
        <a:p xmlns:a="http://schemas.openxmlformats.org/drawingml/2006/main">
          <a:pPr algn="ctr"/>
          <a:endParaRPr lang="de-DE" sz="2000" dirty="0" smtClean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0.68095</cdr:x>
      <cdr:y>0.35133</cdr:y>
    </cdr:from>
    <cdr:to>
      <cdr:x>0.86937</cdr:x>
      <cdr:y>0.41243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6139582" y="2115478"/>
          <a:ext cx="1698895" cy="3678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de-DE" sz="2000" dirty="0" smtClean="0">
              <a:solidFill>
                <a:schemeClr val="tx1"/>
              </a:solidFill>
            </a:rPr>
            <a:t>2018:   104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0.24997</cdr:x>
      <cdr:y>0.13417</cdr:y>
    </cdr:from>
    <cdr:to>
      <cdr:x>0.64165</cdr:x>
      <cdr:y>0.17228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159918" y="729010"/>
          <a:ext cx="3384376" cy="207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0.63676</cdr:x>
      <cdr:y>0.35658</cdr:y>
    </cdr:from>
    <cdr:to>
      <cdr:x>0.87352</cdr:x>
      <cdr:y>0.50885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5478968" y="2385118"/>
          <a:ext cx="2037189" cy="10185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2000" b="1" dirty="0" smtClean="0"/>
            <a:t>2018: </a:t>
          </a:r>
        </a:p>
        <a:p xmlns:a="http://schemas.openxmlformats.org/drawingml/2006/main">
          <a:pPr algn="ctr"/>
          <a:r>
            <a:rPr lang="de-DE" sz="2000" b="1" dirty="0" smtClean="0"/>
            <a:t>186 Mio. €</a:t>
          </a:r>
        </a:p>
        <a:p xmlns:a="http://schemas.openxmlformats.org/drawingml/2006/main">
          <a:pPr algn="ctr"/>
          <a:r>
            <a:rPr lang="de-DE" sz="2000" b="1" dirty="0" smtClean="0"/>
            <a:t>insgesamt</a:t>
          </a:r>
          <a:endParaRPr lang="de-DE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77" cy="511975"/>
          </a:xfrm>
          <a:prstGeom prst="rect">
            <a:avLst/>
          </a:prstGeom>
        </p:spPr>
        <p:txBody>
          <a:bodyPr vert="horz" lIns="94019" tIns="47009" rIns="94019" bIns="4700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2656" y="0"/>
            <a:ext cx="3078177" cy="511975"/>
          </a:xfrm>
          <a:prstGeom prst="rect">
            <a:avLst/>
          </a:prstGeom>
        </p:spPr>
        <p:txBody>
          <a:bodyPr vert="horz" lIns="94019" tIns="47009" rIns="94019" bIns="47009" rtlCol="0"/>
          <a:lstStyle>
            <a:lvl1pPr algn="r">
              <a:defRPr sz="1200"/>
            </a:lvl1pPr>
          </a:lstStyle>
          <a:p>
            <a:fld id="{CAF2B42E-21E2-4475-B483-ACD9D99BF1CC}" type="datetimeFigureOut">
              <a:rPr lang="de-DE" smtClean="0"/>
              <a:t>16.03.2017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013"/>
            <a:ext cx="3078177" cy="511974"/>
          </a:xfrm>
          <a:prstGeom prst="rect">
            <a:avLst/>
          </a:prstGeom>
        </p:spPr>
        <p:txBody>
          <a:bodyPr vert="horz" lIns="94019" tIns="47009" rIns="94019" bIns="4700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2656" y="9721013"/>
            <a:ext cx="3078177" cy="511974"/>
          </a:xfrm>
          <a:prstGeom prst="rect">
            <a:avLst/>
          </a:prstGeom>
        </p:spPr>
        <p:txBody>
          <a:bodyPr vert="horz" lIns="94019" tIns="47009" rIns="94019" bIns="47009" rtlCol="0" anchor="b"/>
          <a:lstStyle>
            <a:lvl1pPr algn="r">
              <a:defRPr sz="1200"/>
            </a:lvl1pPr>
          </a:lstStyle>
          <a:p>
            <a:fld id="{AA43B699-BF23-4795-8C44-750189EE95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026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7738" cy="511314"/>
          </a:xfrm>
          <a:prstGeom prst="rect">
            <a:avLst/>
          </a:prstGeom>
        </p:spPr>
        <p:txBody>
          <a:bodyPr vert="horz" lIns="94781" tIns="47390" rIns="94781" bIns="4739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6" y="3"/>
            <a:ext cx="3077738" cy="511314"/>
          </a:xfrm>
          <a:prstGeom prst="rect">
            <a:avLst/>
          </a:prstGeom>
        </p:spPr>
        <p:txBody>
          <a:bodyPr vert="horz" lIns="94781" tIns="47390" rIns="94781" bIns="47390" rtlCol="0"/>
          <a:lstStyle>
            <a:lvl1pPr algn="r">
              <a:defRPr sz="1200"/>
            </a:lvl1pPr>
          </a:lstStyle>
          <a:p>
            <a:fld id="{735FFCBE-8A18-48A2-AA4B-27EA206E6B2A}" type="datetimeFigureOut">
              <a:rPr lang="de-DE" smtClean="0"/>
              <a:t>16.03.2017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4450" cy="3843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1" tIns="47390" rIns="94781" bIns="4739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50" y="4860820"/>
            <a:ext cx="5681980" cy="4606828"/>
          </a:xfrm>
          <a:prstGeom prst="rect">
            <a:avLst/>
          </a:prstGeom>
        </p:spPr>
        <p:txBody>
          <a:bodyPr vert="horz" lIns="94781" tIns="47390" rIns="94781" bIns="4739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629"/>
            <a:ext cx="3077738" cy="511314"/>
          </a:xfrm>
          <a:prstGeom prst="rect">
            <a:avLst/>
          </a:prstGeom>
        </p:spPr>
        <p:txBody>
          <a:bodyPr vert="horz" lIns="94781" tIns="47390" rIns="94781" bIns="4739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6" y="9721629"/>
            <a:ext cx="3077738" cy="511314"/>
          </a:xfrm>
          <a:prstGeom prst="rect">
            <a:avLst/>
          </a:prstGeom>
        </p:spPr>
        <p:txBody>
          <a:bodyPr vert="horz" lIns="94781" tIns="47390" rIns="94781" bIns="47390" rtlCol="0" anchor="b"/>
          <a:lstStyle>
            <a:lvl1pPr algn="r">
              <a:defRPr sz="1200"/>
            </a:lvl1pPr>
          </a:lstStyle>
          <a:p>
            <a:fld id="{0F3650D2-9792-4ACA-9A2D-4FBCABD0BEE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97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50D2-9792-4ACA-9A2D-4FBCABD0BEE0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68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70089" indent="-296188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84752" indent="-23695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58653" indent="-23695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132554" indent="-23695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606454" indent="-23695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3080356" indent="-23695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554256" indent="-23695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4028157" indent="-23695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99F6B8D-32CC-48F8-9276-66A8681C5738}" type="slidenum">
              <a:rPr lang="de-DE">
                <a:solidFill>
                  <a:prstClr val="black"/>
                </a:solidFill>
                <a:latin typeface="Arial" charset="0"/>
              </a:rPr>
              <a:pPr eaLnBrk="1" hangingPunct="1"/>
              <a:t>19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50D2-9792-4ACA-9A2D-4FBCABD0BEE0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6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50D2-9792-4ACA-9A2D-4FBCABD0BEE0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6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804846" indent="-30955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238225" indent="-247645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733515" indent="-247645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228805" indent="-247645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724096" indent="-24764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3219385" indent="-24764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714675" indent="-24764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4209965" indent="-24764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99F6B8D-32CC-48F8-9276-66A8681C5738}" type="slidenum">
              <a:rPr lang="de-DE">
                <a:solidFill>
                  <a:prstClr val="black"/>
                </a:solidFill>
                <a:latin typeface="Arial" charset="0"/>
              </a:rPr>
              <a:pPr eaLnBrk="1" hangingPunct="1"/>
              <a:t>8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69986" indent="-296149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84593" indent="-236919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58432" indent="-236919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132269" indent="-236919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606107" indent="-23691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3079944" indent="-23691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553781" indent="-23691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4027618" indent="-23691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99F6B8D-32CC-48F8-9276-66A8681C5738}" type="slidenum">
              <a:rPr lang="de-DE">
                <a:solidFill>
                  <a:prstClr val="black"/>
                </a:solidFill>
                <a:latin typeface="Arial" charset="0"/>
              </a:rPr>
              <a:pPr eaLnBrk="1" hangingPunct="1"/>
              <a:t>14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70089" indent="-296188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84752" indent="-23695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58653" indent="-23695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132554" indent="-23695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606454" indent="-23695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3080356" indent="-23695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554256" indent="-23695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4028157" indent="-23695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99F6B8D-32CC-48F8-9276-66A8681C5738}" type="slidenum">
              <a:rPr lang="de-DE">
                <a:solidFill>
                  <a:prstClr val="black"/>
                </a:solidFill>
                <a:latin typeface="Arial" charset="0"/>
              </a:rPr>
              <a:pPr eaLnBrk="1" hangingPunct="1"/>
              <a:t>15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70049" indent="-296173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84690" indent="-236938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58567" indent="-236938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132443" indent="-236938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606319" indent="-23693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3080196" indent="-23693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554071" indent="-23693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4027947" indent="-23693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99F6B8D-32CC-48F8-9276-66A8681C5738}" type="slidenum">
              <a:rPr lang="de-DE">
                <a:solidFill>
                  <a:prstClr val="black"/>
                </a:solidFill>
                <a:latin typeface="Arial" charset="0"/>
              </a:rPr>
              <a:pPr eaLnBrk="1" hangingPunct="1"/>
              <a:t>16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70089" indent="-296188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84752" indent="-23695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58653" indent="-23695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132554" indent="-23695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606454" indent="-23695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3080356" indent="-23695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554256" indent="-23695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4028157" indent="-23695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99F6B8D-32CC-48F8-9276-66A8681C5738}" type="slidenum">
              <a:rPr lang="de-DE">
                <a:solidFill>
                  <a:prstClr val="black"/>
                </a:solidFill>
                <a:latin typeface="Arial" charset="0"/>
              </a:rPr>
              <a:pPr eaLnBrk="1" hangingPunct="1"/>
              <a:t>17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70089" indent="-296188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84752" indent="-23695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58653" indent="-23695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132554" indent="-23695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606454" indent="-23695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3080356" indent="-23695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554256" indent="-23695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4028157" indent="-23695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99F6B8D-32CC-48F8-9276-66A8681C5738}" type="slidenum">
              <a:rPr lang="de-DE">
                <a:solidFill>
                  <a:prstClr val="black"/>
                </a:solidFill>
                <a:latin typeface="Arial" charset="0"/>
              </a:rPr>
              <a:pPr eaLnBrk="1" hangingPunct="1"/>
              <a:t>18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63FF6-0D51-4F3B-BE9D-BBC88B2A4DF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7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4F3C7-CD7D-4D5B-A8FF-D6028091357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2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99D17-F291-4B99-B577-B5105ED0CEE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43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56E6-3FA8-435C-BAB4-551B632A683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37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8224-EE72-4B1C-AD05-7601CFB0440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93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63FF6-0D51-4F3B-BE9D-BBC88B2A4DF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1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734B2-F9E5-497F-B109-5D529EBD283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2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88983-1AF9-42E8-ADB1-F992EDB61CA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2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0815-883F-4A3F-A024-389E2C6B7BB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78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1AB0E-B11D-4BF7-905A-0B78C53533B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53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499DA-D686-413B-BB02-59B9EF3B256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5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734B2-F9E5-497F-B109-5D529EBD283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65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F2233-0E97-4D7F-A72A-C500BC3303A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4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BA986-007B-4930-9CCD-11237CEF9B8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38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0488-A732-4771-8B00-3E0E6FD43AE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7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4F3C7-CD7D-4D5B-A8FF-D6028091357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87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99D17-F291-4B99-B577-B5105ED0CEE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55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56E6-3FA8-435C-BAB4-551B632A683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57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8224-EE72-4B1C-AD05-7601CFB0440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31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63FF6-0D51-4F3B-BE9D-BBC88B2A4DF8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75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34B2-F9E5-497F-B109-5D529EBD28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10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88983-1AF9-42E8-ADB1-F992EDB61CA8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9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88983-1AF9-42E8-ADB1-F992EDB61CA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88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0815-883F-4A3F-A024-389E2C6B7BB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26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1AB0E-B11D-4BF7-905A-0B78C53533B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41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499DA-D686-413B-BB02-59B9EF3B256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64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F2233-0E97-4D7F-A72A-C500BC3303A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84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BA986-007B-4930-9CCD-11237CEF9B8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23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00488-A732-4771-8B00-3E0E6FD43AEB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64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4F3C7-CD7D-4D5B-A8FF-D6028091357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05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99D17-F291-4B99-B577-B5105ED0CEEB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77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63FF6-0D51-4F3B-BE9D-BBC88B2A4DF8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10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34B2-F9E5-497F-B109-5D529EBD283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7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0815-883F-4A3F-A024-389E2C6B7BB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8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88983-1AF9-42E8-ADB1-F992EDB61CA8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96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0815-883F-4A3F-A024-389E2C6B7BB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48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1AB0E-B11D-4BF7-905A-0B78C53533B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10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499DA-D686-413B-BB02-59B9EF3B256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95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F2233-0E97-4D7F-A72A-C500BC3303A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731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BA986-007B-4930-9CCD-11237CEF9B8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08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00488-A732-4771-8B00-3E0E6FD43AEB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0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4F3C7-CD7D-4D5B-A8FF-D6028091357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76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99D17-F291-4B99-B577-B5105ED0CEEB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73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56E6-3FA8-435C-BAB4-551B632A683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4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1AB0E-B11D-4BF7-905A-0B78C53533B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0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499DA-D686-413B-BB02-59B9EF3B256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3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F2233-0E97-4D7F-A72A-C500BC3303A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2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BA986-007B-4930-9CCD-11237CEF9B8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5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0488-A732-4771-8B00-3E0E6FD43AE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8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48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0558A-EFF7-4C9A-A6AD-5704B5A1AFAD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 userDrawn="1"/>
        </p:nvSpPr>
        <p:spPr bwMode="auto">
          <a:xfrm>
            <a:off x="395288" y="620713"/>
            <a:ext cx="83327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0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48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0558A-EFF7-4C9A-A6AD-5704B5A1AFAD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 userDrawn="1"/>
        </p:nvSpPr>
        <p:spPr bwMode="auto">
          <a:xfrm>
            <a:off x="395288" y="620713"/>
            <a:ext cx="83327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0558A-EFF7-4C9A-A6AD-5704B5A1AFAD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395288" y="620713"/>
            <a:ext cx="83327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1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0558A-EFF7-4C9A-A6AD-5704B5A1AFAD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395288" y="620713"/>
            <a:ext cx="83327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5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97-2003_Worksheet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803400" y="-1552575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803400" y="-1231900"/>
            <a:ext cx="825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altLang="de-DE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803400" y="-1231900"/>
            <a:ext cx="78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altLang="de-DE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63FF6-0D51-4F3B-BE9D-BBC88B2A4DF8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3" y="-11991"/>
            <a:ext cx="5088359" cy="686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r="28690"/>
          <a:stretch/>
        </p:blipFill>
        <p:spPr bwMode="auto">
          <a:xfrm>
            <a:off x="5044310" y="44624"/>
            <a:ext cx="4099690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7"/>
          <a:stretch/>
        </p:blipFill>
        <p:spPr bwMode="auto">
          <a:xfrm>
            <a:off x="5044310" y="44624"/>
            <a:ext cx="409969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07216" y="284163"/>
            <a:ext cx="882015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 b="1" dirty="0" smtClean="0">
                <a:solidFill>
                  <a:srgbClr val="000000"/>
                </a:solidFill>
              </a:rPr>
              <a:t>                               </a:t>
            </a:r>
            <a:r>
              <a:rPr lang="de-DE" altLang="de-DE" sz="3600" b="1" dirty="0" smtClean="0">
                <a:solidFill>
                  <a:schemeClr val="bg1"/>
                </a:solidFill>
              </a:rPr>
              <a:t>Haushalt 2017/2018</a:t>
            </a:r>
          </a:p>
          <a:p>
            <a:r>
              <a:rPr lang="de-DE" altLang="de-DE" sz="1000" b="1" dirty="0">
                <a:solidFill>
                  <a:schemeClr val="bg1"/>
                </a:solidFill>
              </a:rPr>
              <a:t>	</a:t>
            </a:r>
            <a:r>
              <a:rPr lang="de-DE" altLang="de-DE" sz="1000" b="1" dirty="0" smtClean="0">
                <a:solidFill>
                  <a:schemeClr val="bg1"/>
                </a:solidFill>
              </a:rPr>
              <a:t>		Stand 15.3.2017</a:t>
            </a:r>
          </a:p>
          <a:p>
            <a:r>
              <a:rPr lang="de-DE" altLang="de-DE" sz="3600" b="1" dirty="0">
                <a:solidFill>
                  <a:schemeClr val="bg1"/>
                </a:solidFill>
              </a:rPr>
              <a:t>	</a:t>
            </a:r>
            <a:r>
              <a:rPr lang="de-DE" altLang="de-DE" sz="3600" b="1" dirty="0" smtClean="0">
                <a:solidFill>
                  <a:schemeClr val="bg1"/>
                </a:solidFill>
              </a:rPr>
              <a:t>		  </a:t>
            </a:r>
            <a:r>
              <a:rPr lang="de-DE" sz="2400" b="1" kern="0" dirty="0" smtClean="0">
                <a:solidFill>
                  <a:schemeClr val="bg1"/>
                </a:solidFill>
              </a:rPr>
              <a:t>Wir </a:t>
            </a:r>
            <a:r>
              <a:rPr lang="de-DE" sz="2400" b="1" kern="0" dirty="0">
                <a:solidFill>
                  <a:schemeClr val="bg1"/>
                </a:solidFill>
              </a:rPr>
              <a:t>investieren mutig in die </a:t>
            </a:r>
            <a:r>
              <a:rPr lang="de-DE" sz="2400" b="1" kern="0" dirty="0" smtClean="0">
                <a:solidFill>
                  <a:schemeClr val="bg1"/>
                </a:solidFill>
              </a:rPr>
              <a:t>Zukunft!</a:t>
            </a:r>
            <a:endParaRPr lang="de-DE" sz="2400" kern="0" dirty="0">
              <a:solidFill>
                <a:schemeClr val="bg1"/>
              </a:solidFill>
            </a:endParaRPr>
          </a:p>
          <a:p>
            <a:endParaRPr lang="de-DE" altLang="de-DE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"/>
          <p:cNvSpPr txBox="1"/>
          <p:nvPr/>
        </p:nvSpPr>
        <p:spPr>
          <a:xfrm>
            <a:off x="294650" y="260648"/>
            <a:ext cx="8280920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Durchschnittliche Anzahl an Flüchtlingen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738368" y="6385895"/>
            <a:ext cx="405632" cy="376237"/>
          </a:xfrm>
        </p:spPr>
        <p:txBody>
          <a:bodyPr/>
          <a:lstStyle/>
          <a:p>
            <a:pPr>
              <a:defRPr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131865BA-761F-4FB3-B89E-18118AE76025}" type="slidenum">
              <a:rPr lang="de-DE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399077440"/>
              </p:ext>
            </p:extLst>
          </p:nvPr>
        </p:nvGraphicFramePr>
        <p:xfrm>
          <a:off x="395536" y="836712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2339752" y="6570630"/>
            <a:ext cx="1656183" cy="33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 flipV="1">
            <a:off x="4139952" y="6563840"/>
            <a:ext cx="3312368" cy="101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329825" y="6379174"/>
            <a:ext cx="52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IST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596336" y="63791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Annahme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8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531768"/>
              </p:ext>
            </p:extLst>
          </p:nvPr>
        </p:nvGraphicFramePr>
        <p:xfrm>
          <a:off x="114630" y="764704"/>
          <a:ext cx="864096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1"/>
          <p:cNvSpPr txBox="1"/>
          <p:nvPr/>
        </p:nvSpPr>
        <p:spPr>
          <a:xfrm>
            <a:off x="294650" y="260648"/>
            <a:ext cx="8280920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Flüchtlingsbedingter Aufwand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(in Mio. €)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575570" y="6481763"/>
            <a:ext cx="506518" cy="376237"/>
          </a:xfrm>
        </p:spPr>
        <p:txBody>
          <a:bodyPr/>
          <a:lstStyle/>
          <a:p>
            <a:pPr>
              <a:defRPr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131865BA-761F-4FB3-B89E-18118AE76025}" type="slidenum">
              <a:rPr lang="de-DE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86653"/>
              </p:ext>
            </p:extLst>
          </p:nvPr>
        </p:nvGraphicFramePr>
        <p:xfrm>
          <a:off x="298304" y="764704"/>
          <a:ext cx="5832648" cy="15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936104"/>
                <a:gridCol w="936104"/>
                <a:gridCol w="864096"/>
                <a:gridCol w="936104"/>
              </a:tblGrid>
              <a:tr h="383416">
                <a:tc>
                  <a:txBody>
                    <a:bodyPr/>
                    <a:lstStyle/>
                    <a:p>
                      <a:r>
                        <a:rPr lang="de-DE" dirty="0" smtClean="0"/>
                        <a:t>Planwerte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2018</a:t>
                      </a:r>
                      <a:endParaRPr lang="de-DE" dirty="0"/>
                    </a:p>
                  </a:txBody>
                  <a:tcPr/>
                </a:tc>
              </a:tr>
              <a:tr h="408672">
                <a:tc>
                  <a:txBody>
                    <a:bodyPr/>
                    <a:lstStyle/>
                    <a:p>
                      <a:r>
                        <a:rPr lang="de-DE" dirty="0" smtClean="0"/>
                        <a:t>Aufwand (brutto)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104 </a:t>
                      </a:r>
                      <a:endParaRPr lang="de-DE" dirty="0"/>
                    </a:p>
                  </a:txBody>
                  <a:tcPr/>
                </a:tc>
              </a:tr>
              <a:tr h="383416">
                <a:tc>
                  <a:txBody>
                    <a:bodyPr/>
                    <a:lstStyle/>
                    <a:p>
                      <a:r>
                        <a:rPr lang="de-DE" dirty="0" smtClean="0"/>
                        <a:t>Aufwand (netto)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48</a:t>
                      </a:r>
                      <a:endParaRPr lang="de-DE" dirty="0"/>
                    </a:p>
                  </a:txBody>
                  <a:tcPr/>
                </a:tc>
              </a:tr>
              <a:tr h="383416">
                <a:tc>
                  <a:txBody>
                    <a:bodyPr/>
                    <a:lstStyle/>
                    <a:p>
                      <a:r>
                        <a:rPr lang="de-DE" dirty="0" smtClean="0"/>
                        <a:t>Investitionen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06635"/>
              </p:ext>
            </p:extLst>
          </p:nvPr>
        </p:nvGraphicFramePr>
        <p:xfrm>
          <a:off x="179512" y="809466"/>
          <a:ext cx="8997346" cy="602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01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499DA-D686-413B-BB02-59B9EF3B256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33418"/>
              </p:ext>
            </p:extLst>
          </p:nvPr>
        </p:nvGraphicFramePr>
        <p:xfrm>
          <a:off x="107504" y="836712"/>
          <a:ext cx="8856987" cy="584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719"/>
                <a:gridCol w="1135649"/>
                <a:gridCol w="1080120"/>
                <a:gridCol w="1152128"/>
                <a:gridCol w="1152128"/>
                <a:gridCol w="1152128"/>
                <a:gridCol w="1008115"/>
              </a:tblGrid>
              <a:tr h="820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dirty="0" smtClean="0"/>
                        <a:t>Teilhaushalt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dirty="0" smtClean="0"/>
                        <a:t>2017</a:t>
                      </a:r>
                    </a:p>
                    <a:p>
                      <a:r>
                        <a:rPr lang="de-DE" sz="1400" dirty="0" smtClean="0"/>
                        <a:t>Ertrag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dirty="0" smtClean="0"/>
                        <a:t>2017</a:t>
                      </a:r>
                    </a:p>
                    <a:p>
                      <a:r>
                        <a:rPr lang="de-DE" sz="1400" dirty="0" smtClean="0"/>
                        <a:t>Aufwand</a:t>
                      </a:r>
                      <a:endParaRPr lang="de-DE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dirty="0" smtClean="0"/>
                        <a:t>2017</a:t>
                      </a:r>
                    </a:p>
                    <a:p>
                      <a:r>
                        <a:rPr lang="de-DE" sz="1400" dirty="0" smtClean="0"/>
                        <a:t>Ergebnis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dirty="0" smtClean="0"/>
                        <a:t>2018</a:t>
                      </a:r>
                    </a:p>
                    <a:p>
                      <a:r>
                        <a:rPr lang="de-DE" sz="1400" dirty="0" smtClean="0"/>
                        <a:t>Ertrag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dirty="0" smtClean="0"/>
                        <a:t>2018</a:t>
                      </a:r>
                    </a:p>
                    <a:p>
                      <a:r>
                        <a:rPr lang="de-DE" sz="1400" dirty="0" smtClean="0"/>
                        <a:t>Aufwand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400" b="1" kern="120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Ergebnis</a:t>
                      </a:r>
                    </a:p>
                    <a:p>
                      <a:pPr marL="0" algn="l" defTabSz="914400" rtl="0" eaLnBrk="1" latinLnBrk="0" hangingPunct="1"/>
                      <a:endParaRPr lang="de-DE" sz="1400" b="1" kern="1200">
                        <a:solidFill>
                          <a:schemeClr val="lt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5713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51</a:t>
                      </a:r>
                      <a:r>
                        <a:rPr lang="de-DE" sz="1400" b="1" baseline="0" dirty="0" smtClean="0">
                          <a:solidFill>
                            <a:schemeClr val="bg1"/>
                          </a:solidFill>
                        </a:rPr>
                        <a:t> Jugend und Familie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161,8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399,9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-238,1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162,1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412,7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-250,6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5713">
                <a:tc>
                  <a:txBody>
                    <a:bodyPr/>
                    <a:lstStyle/>
                    <a:p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r>
                        <a:rPr lang="de-DE" sz="1400" b="1" kern="1200" baseline="0" dirty="0" smtClean="0">
                          <a:solidFill>
                            <a:schemeClr val="bg1"/>
                          </a:solidFill>
                        </a:rPr>
                        <a:t> Schule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131,9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-127,7</a:t>
                      </a:r>
                      <a:endParaRPr lang="de-DE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138,1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-133,8</a:t>
                      </a:r>
                      <a:endParaRPr lang="de-DE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80860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37</a:t>
                      </a:r>
                      <a:r>
                        <a:rPr lang="de-DE" sz="1400" b="1" baseline="0" dirty="0" smtClean="0">
                          <a:solidFill>
                            <a:schemeClr val="bg1"/>
                          </a:solidFill>
                        </a:rPr>
                        <a:t> Feuerwehr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40,2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101,0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-60,8</a:t>
                      </a:r>
                      <a:endParaRPr lang="de-DE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41,5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102,0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-60,5</a:t>
                      </a:r>
                      <a:endParaRPr lang="de-DE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80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61 Planen und Stadtentwicklung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50,3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106,4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-56,1</a:t>
                      </a:r>
                      <a:endParaRPr lang="de-DE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37,8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96,9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-59,1</a:t>
                      </a:r>
                      <a:endParaRPr lang="de-DE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5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18 Steuerung, Personal und Zentrale Dienste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68,2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123,2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-55,0</a:t>
                      </a:r>
                      <a:endParaRPr lang="de-DE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68,6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131,4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-62,8</a:t>
                      </a:r>
                      <a:endParaRPr lang="de-DE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80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66 Tiefbau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44,6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98,3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-53,7</a:t>
                      </a:r>
                      <a:endParaRPr lang="de-DE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44,3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100,5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-56,2</a:t>
                      </a:r>
                      <a:endParaRPr lang="de-DE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5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67 Umwelt und Stadtgrün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14,6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64,9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-50,3</a:t>
                      </a:r>
                      <a:endParaRPr lang="de-DE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14,4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68,9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-54,5</a:t>
                      </a:r>
                      <a:endParaRPr lang="de-DE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5713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41 Kultur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13,0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62,7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-49,7</a:t>
                      </a:r>
                      <a:endParaRPr lang="de-DE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12,8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63,4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-50,6</a:t>
                      </a:r>
                      <a:endParaRPr lang="de-DE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80860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r>
                        <a:rPr lang="de-DE" sz="1400" b="1" baseline="0" dirty="0" smtClean="0">
                          <a:solidFill>
                            <a:schemeClr val="bg1"/>
                          </a:solidFill>
                        </a:rPr>
                        <a:t> Soziales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34,3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67,9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-33,6</a:t>
                      </a:r>
                      <a:endParaRPr lang="de-DE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35,2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69,5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-34,3</a:t>
                      </a:r>
                      <a:endParaRPr lang="de-DE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5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59 Soziale Hilfen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378,0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410,9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-32,9</a:t>
                      </a:r>
                      <a:endParaRPr lang="de-DE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383,6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411,4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-27,8</a:t>
                      </a:r>
                      <a:endParaRPr lang="de-DE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343034" y="332655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11. </a:t>
            </a:r>
            <a:r>
              <a:rPr lang="de-DE" sz="16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TOP 10 der </a:t>
            </a:r>
            <a:r>
              <a:rPr lang="de-DE" sz="16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Teilhaushalte </a:t>
            </a:r>
            <a:r>
              <a:rPr lang="de-DE" sz="16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mit dem höchsten Zuschussbedarf </a:t>
            </a:r>
            <a:r>
              <a:rPr lang="de-DE" sz="16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2017 und 2018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(in Mio. €)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 kern="0" dirty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80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499DA-D686-413B-BB02-59B9EF3B256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471720"/>
              </p:ext>
            </p:extLst>
          </p:nvPr>
        </p:nvGraphicFramePr>
        <p:xfrm>
          <a:off x="107504" y="836712"/>
          <a:ext cx="8856987" cy="5564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719"/>
                <a:gridCol w="1135649"/>
                <a:gridCol w="1080120"/>
                <a:gridCol w="1152128"/>
                <a:gridCol w="1152128"/>
                <a:gridCol w="1152128"/>
                <a:gridCol w="1008115"/>
              </a:tblGrid>
              <a:tr h="796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dirty="0" smtClean="0"/>
                        <a:t>Produkt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dirty="0" smtClean="0"/>
                        <a:t>2017</a:t>
                      </a:r>
                    </a:p>
                    <a:p>
                      <a:r>
                        <a:rPr lang="de-DE" sz="1400" dirty="0" smtClean="0"/>
                        <a:t>Ertrag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dirty="0" smtClean="0"/>
                        <a:t>2017</a:t>
                      </a:r>
                    </a:p>
                    <a:p>
                      <a:r>
                        <a:rPr lang="de-DE" sz="1400" dirty="0" smtClean="0"/>
                        <a:t>Aufwand</a:t>
                      </a:r>
                      <a:endParaRPr lang="de-DE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dirty="0" smtClean="0"/>
                        <a:t>2017</a:t>
                      </a:r>
                    </a:p>
                    <a:p>
                      <a:r>
                        <a:rPr lang="de-DE" sz="1400" dirty="0" smtClean="0"/>
                        <a:t>Ergebnis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dirty="0" smtClean="0"/>
                        <a:t>2018</a:t>
                      </a:r>
                    </a:p>
                    <a:p>
                      <a:r>
                        <a:rPr lang="de-DE" sz="1400" dirty="0" smtClean="0"/>
                        <a:t>Ertrag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dirty="0" smtClean="0"/>
                        <a:t>2018</a:t>
                      </a:r>
                    </a:p>
                    <a:p>
                      <a:r>
                        <a:rPr lang="de-DE" sz="1400" dirty="0" smtClean="0"/>
                        <a:t>Aufwand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Ergebnis</a:t>
                      </a:r>
                    </a:p>
                    <a:p>
                      <a:pPr marL="0" algn="l" defTabSz="914400" rtl="0" eaLnBrk="1" latinLnBrk="0" hangingPunct="1"/>
                      <a:endParaRPr lang="de-DE" sz="1400" b="1" kern="120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03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Kindertagesbetreuung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24,0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de-DE" sz="1200" kern="1200" dirty="0" smtClean="0"/>
                        <a:t>175,9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-151,9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24,1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de-DE" sz="1200" kern="1200" dirty="0" smtClean="0"/>
                        <a:t>185,6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-161,5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03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</a:rPr>
                        <a:t>Eingliederungshilfe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37,1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de-DE" sz="1200" kern="1200" dirty="0" smtClean="0"/>
                        <a:t>127,6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-90,5</a:t>
                      </a:r>
                      <a:endParaRPr lang="de-DE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38,4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de-DE" sz="1200" kern="1200" dirty="0" smtClean="0"/>
                        <a:t>132,6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-94,2</a:t>
                      </a:r>
                      <a:endParaRPr lang="de-DE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03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Gefahrenabwehr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7,5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68,3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b="1" dirty="0" smtClean="0"/>
                        <a:t>-60,8</a:t>
                      </a:r>
                      <a:endParaRPr lang="de-DE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7,4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67,7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b="1" dirty="0" smtClean="0"/>
                        <a:t>-60,3</a:t>
                      </a:r>
                      <a:endParaRPr lang="de-DE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03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Gemeindestraßen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22,7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70,4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b="1" dirty="0" smtClean="0"/>
                        <a:t>-47,7</a:t>
                      </a:r>
                      <a:endParaRPr lang="de-DE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22,6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77,5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b="1" dirty="0" smtClean="0"/>
                        <a:t>-54,9</a:t>
                      </a:r>
                      <a:endParaRPr lang="de-DE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03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Grundschulen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0,4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33,4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b="1" dirty="0" smtClean="0"/>
                        <a:t>-33,0</a:t>
                      </a:r>
                      <a:endParaRPr lang="de-DE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0,3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35,0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b="1" dirty="0" smtClean="0"/>
                        <a:t>-34,7</a:t>
                      </a:r>
                      <a:endParaRPr lang="de-DE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03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Hilfen</a:t>
                      </a:r>
                      <a:r>
                        <a:rPr lang="de-DE" sz="1400" b="1" baseline="0" dirty="0" smtClean="0">
                          <a:solidFill>
                            <a:schemeClr val="bg1"/>
                          </a:solidFill>
                        </a:rPr>
                        <a:t> zur Erziehung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97,4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129,2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b="1" dirty="0" smtClean="0"/>
                        <a:t>-31,8</a:t>
                      </a:r>
                      <a:endParaRPr lang="de-DE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97,3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129,7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b="1" dirty="0" smtClean="0"/>
                        <a:t>-32,4</a:t>
                      </a:r>
                      <a:endParaRPr lang="de-DE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03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Öffentliches Grün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3,0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33,8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b="1" dirty="0" smtClean="0"/>
                        <a:t>-30,8</a:t>
                      </a:r>
                      <a:endParaRPr lang="de-DE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3,0</a:t>
                      </a:r>
                      <a:endParaRPr lang="de-DE" sz="11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37,6</a:t>
                      </a:r>
                      <a:endParaRPr lang="de-DE" sz="11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de-DE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34,6</a:t>
                      </a:r>
                      <a:endParaRPr lang="de-DE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03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Unterbringung</a:t>
                      </a:r>
                      <a:r>
                        <a:rPr lang="de-DE" sz="1400" b="1" baseline="0" dirty="0" smtClean="0">
                          <a:solidFill>
                            <a:schemeClr val="bg1"/>
                          </a:solidFill>
                        </a:rPr>
                        <a:t> von Personen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40,3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67,5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b="1" dirty="0" smtClean="0"/>
                        <a:t>-27,2</a:t>
                      </a:r>
                      <a:endParaRPr lang="de-DE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28,0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57,5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b="1" dirty="0" smtClean="0"/>
                        <a:t>-29,5</a:t>
                      </a:r>
                      <a:endParaRPr lang="de-DE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97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Gymnasien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1,3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25,6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b="1" dirty="0" smtClean="0"/>
                        <a:t>-24,3</a:t>
                      </a:r>
                      <a:endParaRPr lang="de-DE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1,2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26,1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b="1" dirty="0" smtClean="0"/>
                        <a:t>-24,9</a:t>
                      </a:r>
                      <a:endParaRPr lang="de-DE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028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Personal- und Organisations-management, Controlling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14,5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38,6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b="1" dirty="0" smtClean="0"/>
                        <a:t>-24,1</a:t>
                      </a:r>
                      <a:endParaRPr lang="de-DE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14,4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dirty="0" smtClean="0"/>
                        <a:t>45,6</a:t>
                      </a:r>
                      <a:endParaRPr lang="de-DE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200" b="1" dirty="0" smtClean="0"/>
                        <a:t>-31,2</a:t>
                      </a:r>
                      <a:endParaRPr lang="de-DE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467544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12. </a:t>
            </a:r>
            <a:r>
              <a:rPr lang="de-DE" sz="16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TOP 10 der Produkte mit dem höchsten Zuschussbedarf </a:t>
            </a:r>
            <a:r>
              <a:rPr lang="de-DE" sz="16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2017 und 2018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(in Mio. €)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 kern="0" dirty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60350"/>
            <a:ext cx="8351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0000"/>
                </a:solidFill>
              </a:rPr>
              <a:t>13. </a:t>
            </a:r>
            <a:r>
              <a:rPr lang="de-DE" sz="1600" b="1" dirty="0">
                <a:solidFill>
                  <a:srgbClr val="000000"/>
                </a:solidFill>
              </a:rPr>
              <a:t>Entwicklung des Produktes „Kindertagesbetreuung</a:t>
            </a:r>
            <a:r>
              <a:rPr lang="de-DE" sz="1600" b="1" dirty="0" smtClean="0">
                <a:solidFill>
                  <a:srgbClr val="000000"/>
                </a:solidFill>
              </a:rPr>
              <a:t>“ seit 2000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(in Mio. €)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9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378664"/>
              </p:ext>
            </p:extLst>
          </p:nvPr>
        </p:nvGraphicFramePr>
        <p:xfrm>
          <a:off x="323850" y="980728"/>
          <a:ext cx="8640638" cy="543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B56E6-3FA8-435C-BAB4-551B632A683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60350"/>
            <a:ext cx="8351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0000"/>
                </a:solidFill>
              </a:rPr>
              <a:t>15. Investitionen 2017 und 2018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(in Mio. €)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600" dirty="0" smtClean="0">
              <a:solidFill>
                <a:srgbClr val="000000"/>
              </a:solidFill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8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95178"/>
              </p:ext>
            </p:extLst>
          </p:nvPr>
        </p:nvGraphicFramePr>
        <p:xfrm>
          <a:off x="-108520" y="829190"/>
          <a:ext cx="914501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B56E6-3FA8-435C-BAB4-551B632A683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extfeld 1"/>
          <p:cNvSpPr txBox="1"/>
          <p:nvPr/>
        </p:nvSpPr>
        <p:spPr>
          <a:xfrm>
            <a:off x="1486332" y="2852936"/>
            <a:ext cx="1944216" cy="953789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 smtClean="0"/>
              <a:t>2017: </a:t>
            </a:r>
          </a:p>
          <a:p>
            <a:pPr algn="ctr"/>
            <a:r>
              <a:rPr lang="de-DE" sz="1800" b="1" dirty="0" smtClean="0"/>
              <a:t>189 Mio. €</a:t>
            </a:r>
          </a:p>
          <a:p>
            <a:pPr algn="ctr"/>
            <a:r>
              <a:rPr lang="de-DE" sz="1800" b="1" dirty="0" smtClean="0"/>
              <a:t>insgesamt</a:t>
            </a:r>
            <a:endParaRPr lang="de-DE" sz="1800" b="1" dirty="0"/>
          </a:p>
        </p:txBody>
      </p:sp>
      <p:graphicFrame>
        <p:nvGraphicFramePr>
          <p:cNvPr id="9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447246"/>
              </p:ext>
            </p:extLst>
          </p:nvPr>
        </p:nvGraphicFramePr>
        <p:xfrm>
          <a:off x="336585" y="462263"/>
          <a:ext cx="8820150" cy="668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82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60350"/>
            <a:ext cx="87126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0000"/>
                </a:solidFill>
              </a:rPr>
              <a:t>15a. Investitionen </a:t>
            </a:r>
            <a:r>
              <a:rPr lang="de-DE" sz="1600" b="1" dirty="0">
                <a:solidFill>
                  <a:srgbClr val="000000"/>
                </a:solidFill>
              </a:rPr>
              <a:t>2017 und </a:t>
            </a:r>
            <a:r>
              <a:rPr lang="de-DE" sz="1600" b="1" dirty="0" smtClean="0">
                <a:solidFill>
                  <a:srgbClr val="000000"/>
                </a:solidFill>
              </a:rPr>
              <a:t>2018 – </a:t>
            </a:r>
            <a:r>
              <a:rPr lang="de-DE" sz="1600" dirty="0">
                <a:solidFill>
                  <a:srgbClr val="000000"/>
                </a:solidFill>
                <a:cs typeface="Arial" panose="020B0604020202020204" pitchFamily="34" charset="0"/>
              </a:rPr>
              <a:t>(Ohne Flüchtlingsunterbringung und 500plus </a:t>
            </a:r>
            <a:r>
              <a:rPr lang="de-DE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in </a:t>
            </a:r>
            <a:r>
              <a:rPr lang="de-DE" sz="1600" dirty="0">
                <a:solidFill>
                  <a:srgbClr val="000000"/>
                </a:solidFill>
                <a:cs typeface="Arial" panose="020B0604020202020204" pitchFamily="34" charset="0"/>
              </a:rPr>
              <a:t>Mio. €)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8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846046"/>
              </p:ext>
            </p:extLst>
          </p:nvPr>
        </p:nvGraphicFramePr>
        <p:xfrm>
          <a:off x="-20346" y="692696"/>
          <a:ext cx="7848872" cy="604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B56E6-3FA8-435C-BAB4-551B632A683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extfeld 1"/>
          <p:cNvSpPr txBox="1"/>
          <p:nvPr/>
        </p:nvSpPr>
        <p:spPr>
          <a:xfrm>
            <a:off x="1331640" y="2564904"/>
            <a:ext cx="1944216" cy="953789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 smtClean="0">
                <a:solidFill>
                  <a:srgbClr val="000000"/>
                </a:solidFill>
              </a:rPr>
              <a:t>2017: </a:t>
            </a:r>
          </a:p>
          <a:p>
            <a:pPr algn="ctr"/>
            <a:r>
              <a:rPr lang="de-DE" sz="1800" b="1" dirty="0" smtClean="0">
                <a:solidFill>
                  <a:srgbClr val="000000"/>
                </a:solidFill>
              </a:rPr>
              <a:t>143 Mio. €</a:t>
            </a:r>
          </a:p>
          <a:p>
            <a:pPr algn="ctr"/>
            <a:r>
              <a:rPr lang="de-DE" sz="1800" b="1" dirty="0" smtClean="0">
                <a:solidFill>
                  <a:srgbClr val="000000"/>
                </a:solidFill>
              </a:rPr>
              <a:t>insgesamt</a:t>
            </a:r>
            <a:endParaRPr lang="de-DE" sz="1800" b="1" dirty="0">
              <a:solidFill>
                <a:srgbClr val="000000"/>
              </a:solidFill>
            </a:endParaRPr>
          </a:p>
        </p:txBody>
      </p:sp>
      <p:graphicFrame>
        <p:nvGraphicFramePr>
          <p:cNvPr id="9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448494"/>
              </p:ext>
            </p:extLst>
          </p:nvPr>
        </p:nvGraphicFramePr>
        <p:xfrm>
          <a:off x="359024" y="552737"/>
          <a:ext cx="8784976" cy="64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98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60350"/>
            <a:ext cx="8351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0000"/>
                </a:solidFill>
              </a:rPr>
              <a:t>16. Umsetzungskonzept 500plus</a:t>
            </a:r>
            <a:endParaRPr lang="de-DE" sz="1600" dirty="0" smtClean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948488" y="6409755"/>
            <a:ext cx="2133600" cy="476250"/>
          </a:xfrm>
        </p:spPr>
        <p:txBody>
          <a:bodyPr/>
          <a:lstStyle/>
          <a:p>
            <a:pPr>
              <a:defRPr/>
            </a:pPr>
            <a:fld id="{EABB56E6-3FA8-435C-BAB4-551B632A683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378802"/>
              </p:ext>
            </p:extLst>
          </p:nvPr>
        </p:nvGraphicFramePr>
        <p:xfrm>
          <a:off x="323850" y="764704"/>
          <a:ext cx="8466137" cy="625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Diagramm" r:id="rId4" imgW="8461981" imgH="6255038" progId="Excel.Chart.8">
                  <p:embed/>
                </p:oleObj>
              </mc:Choice>
              <mc:Fallback>
                <p:oleObj name="Diagramm" r:id="rId4" imgW="8461981" imgH="6255038" progId="Excel.Chart.8">
                  <p:embed/>
                  <p:pic>
                    <p:nvPicPr>
                      <p:cNvPr id="0" name="Diagramm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764704"/>
                        <a:ext cx="8466137" cy="625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7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60350"/>
            <a:ext cx="8351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0000"/>
                </a:solidFill>
              </a:rPr>
              <a:t>17. Umsetzungskonzept 500plus – Auftakt in 2017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(in Mio. €)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600" dirty="0" smtClean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948488" y="6409755"/>
            <a:ext cx="2133600" cy="476250"/>
          </a:xfrm>
        </p:spPr>
        <p:txBody>
          <a:bodyPr/>
          <a:lstStyle/>
          <a:p>
            <a:pPr>
              <a:defRPr/>
            </a:pPr>
            <a:fld id="{EABB56E6-3FA8-435C-BAB4-551B632A683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8" y="2204864"/>
            <a:ext cx="3083570" cy="20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80" y="2061294"/>
            <a:ext cx="2983178" cy="19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50744" y="3924175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Sophienschule</a:t>
            </a:r>
          </a:p>
          <a:p>
            <a:pPr algn="ctr"/>
            <a:r>
              <a:rPr lang="de-DE" b="1" dirty="0" smtClean="0"/>
              <a:t>Volumen insgesamt: 40 Mio.€</a:t>
            </a:r>
            <a:endParaRPr lang="de-DE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4189968" y="3681898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IGS </a:t>
            </a:r>
            <a:r>
              <a:rPr lang="de-DE" b="1" dirty="0" err="1" smtClean="0">
                <a:solidFill>
                  <a:schemeClr val="bg1"/>
                </a:solidFill>
              </a:rPr>
              <a:t>Büssingweg</a:t>
            </a:r>
            <a:endParaRPr lang="de-DE" b="1" dirty="0" smtClean="0">
              <a:solidFill>
                <a:schemeClr val="bg1"/>
              </a:solidFill>
            </a:endParaRPr>
          </a:p>
          <a:p>
            <a:pPr algn="ctr"/>
            <a:r>
              <a:rPr lang="de-DE" b="1" dirty="0" smtClean="0"/>
              <a:t>Volumen insgesamt: 23 Mio.€</a:t>
            </a:r>
            <a:endParaRPr lang="de-DE" b="1" dirty="0"/>
          </a:p>
        </p:txBody>
      </p:sp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930397"/>
              </p:ext>
            </p:extLst>
          </p:nvPr>
        </p:nvGraphicFramePr>
        <p:xfrm>
          <a:off x="539552" y="908720"/>
          <a:ext cx="7992890" cy="1512168"/>
        </p:xfrm>
        <a:graphic>
          <a:graphicData uri="http://schemas.openxmlformats.org/drawingml/2006/table">
            <a:tbl>
              <a:tblPr firstRow="1" bandRow="1"/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756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2800" dirty="0" smtClean="0"/>
                        <a:t>2017</a:t>
                      </a:r>
                      <a:endParaRPr lang="de-DE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2800" dirty="0" smtClean="0"/>
                        <a:t>2018</a:t>
                      </a:r>
                      <a:endParaRPr lang="de-DE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2800" dirty="0" smtClean="0"/>
                        <a:t>2019</a:t>
                      </a:r>
                      <a:endParaRPr lang="de-DE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2800" dirty="0" smtClean="0"/>
                        <a:t>2020</a:t>
                      </a:r>
                      <a:endParaRPr lang="de-DE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2800" dirty="0" smtClean="0"/>
                        <a:t>2021</a:t>
                      </a:r>
                      <a:endParaRPr lang="de-DE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756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2800" dirty="0" smtClean="0"/>
                        <a:t>17,8</a:t>
                      </a:r>
                      <a:endParaRPr lang="de-DE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2800" dirty="0" smtClean="0"/>
                        <a:t>28,1</a:t>
                      </a:r>
                      <a:endParaRPr lang="de-DE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2800" dirty="0" smtClean="0"/>
                        <a:t>38,0</a:t>
                      </a:r>
                      <a:endParaRPr lang="de-DE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2800" dirty="0" smtClean="0"/>
                        <a:t>40,0</a:t>
                      </a:r>
                      <a:endParaRPr lang="de-DE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2800" dirty="0" smtClean="0"/>
                        <a:t>38,9</a:t>
                      </a:r>
                      <a:endParaRPr lang="de-DE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9128"/>
            <a:ext cx="3327728" cy="221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0" y="6196414"/>
            <a:ext cx="3386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Sozialer Wohnungsbau 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Volumen insgesamt 20 Mio.€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69" y="4350659"/>
            <a:ext cx="3768831" cy="250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5559984" y="620548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Neue Gymnasialzüge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Volumen insgesamt: 35 Mio.€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21007477">
            <a:off x="2818924" y="4759964"/>
            <a:ext cx="3647152" cy="830997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txBody>
          <a:bodyPr wrap="none" rtlCol="0">
            <a:spAutoFit/>
          </a:bodyPr>
          <a:lstStyle/>
          <a:p>
            <a:r>
              <a:rPr lang="de-DE" sz="4800" dirty="0" smtClean="0"/>
              <a:t>Auftakt 2017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13008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60350"/>
            <a:ext cx="83518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0000"/>
                </a:solidFill>
              </a:rPr>
              <a:t>18. Netto-Neuverschuldung zur Investitionsfinanzierung </a:t>
            </a:r>
            <a:r>
              <a:rPr lang="de-DE" sz="1600" dirty="0" smtClean="0">
                <a:solidFill>
                  <a:srgbClr val="000000"/>
                </a:solidFill>
              </a:rPr>
              <a:t>(in Mio. €)</a:t>
            </a:r>
            <a:endParaRPr lang="de-DE" sz="1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202728"/>
              </p:ext>
            </p:extLst>
          </p:nvPr>
        </p:nvGraphicFramePr>
        <p:xfrm>
          <a:off x="323850" y="1183414"/>
          <a:ext cx="4173538" cy="541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431185"/>
              </p:ext>
            </p:extLst>
          </p:nvPr>
        </p:nvGraphicFramePr>
        <p:xfrm>
          <a:off x="4645025" y="1196752"/>
          <a:ext cx="424745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948488" y="6409755"/>
            <a:ext cx="2133600" cy="476250"/>
          </a:xfrm>
        </p:spPr>
        <p:txBody>
          <a:bodyPr/>
          <a:lstStyle/>
          <a:p>
            <a:pPr>
              <a:defRPr/>
            </a:pPr>
            <a:fld id="{EABB56E6-3FA8-435C-BAB4-551B632A683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331640" y="836712"/>
            <a:ext cx="266429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buFont typeface="Arial" panose="020B0604020202020204" pitchFamily="34" charset="0"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de-DE" dirty="0"/>
              <a:t>Netto-Neuverschuldung 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228184" y="822370"/>
            <a:ext cx="135088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buFont typeface="Arial" panose="020B0604020202020204" pitchFamily="34" charset="0"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de-DE" dirty="0"/>
              <a:t>Investitionen  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755580" y="6381328"/>
            <a:ext cx="2448268" cy="307777"/>
            <a:chOff x="3297560" y="6130735"/>
            <a:chExt cx="3240356" cy="307777"/>
          </a:xfrm>
        </p:grpSpPr>
        <p:sp>
          <p:nvSpPr>
            <p:cNvPr id="2" name="Textfeld 1"/>
            <p:cNvSpPr txBox="1"/>
            <p:nvPr/>
          </p:nvSpPr>
          <p:spPr>
            <a:xfrm>
              <a:off x="3441572" y="6130735"/>
              <a:ext cx="30963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Unterbringung Flüchtlinge</a:t>
              </a:r>
              <a:endParaRPr lang="de-DE" sz="1400" dirty="0"/>
            </a:p>
          </p:txBody>
        </p:sp>
        <p:sp>
          <p:nvSpPr>
            <p:cNvPr id="4" name="Rechteck 3"/>
            <p:cNvSpPr/>
            <p:nvPr/>
          </p:nvSpPr>
          <p:spPr bwMode="auto">
            <a:xfrm>
              <a:off x="3297560" y="6219745"/>
              <a:ext cx="144016" cy="12701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3203848" y="6377865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 Investitionsmemorandum 500 plus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264989" y="6381328"/>
            <a:ext cx="233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  Übrige Investitionen</a:t>
            </a:r>
            <a:endParaRPr lang="de-DE" sz="1400" dirty="0"/>
          </a:p>
        </p:txBody>
      </p:sp>
      <p:sp>
        <p:nvSpPr>
          <p:cNvPr id="18" name="Rechteck 17"/>
          <p:cNvSpPr/>
          <p:nvPr/>
        </p:nvSpPr>
        <p:spPr bwMode="auto">
          <a:xfrm>
            <a:off x="3203848" y="6468246"/>
            <a:ext cx="108812" cy="12701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6335396" y="6470338"/>
            <a:ext cx="108812" cy="12701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23850" y="284163"/>
            <a:ext cx="8820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0000"/>
                </a:solidFill>
                <a:latin typeface="Arial" charset="0"/>
              </a:rPr>
              <a:t>1. Jahresergebnisse seit 2000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(in Mio. €)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6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803400" y="-1552575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1803400" y="-1231900"/>
            <a:ext cx="825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1803400" y="-1231900"/>
            <a:ext cx="78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726870"/>
              </p:ext>
            </p:extLst>
          </p:nvPr>
        </p:nvGraphicFramePr>
        <p:xfrm>
          <a:off x="-468560" y="829469"/>
          <a:ext cx="10369152" cy="5658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748464" y="6481763"/>
            <a:ext cx="333624" cy="376237"/>
          </a:xfrm>
        </p:spPr>
        <p:txBody>
          <a:bodyPr/>
          <a:lstStyle/>
          <a:p>
            <a:pPr>
              <a:defRPr/>
            </a:pPr>
            <a:fld id="{131865BA-761F-4FB3-B89E-18118AE76025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87624" y="6381328"/>
            <a:ext cx="5934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Bis 2016: Rechnungsergebnisse;   2017/18: Plan; 2019 bis 2021: </a:t>
            </a:r>
            <a:r>
              <a:rPr lang="de-DE" sz="1400" dirty="0" err="1" smtClean="0"/>
              <a:t>MiFriFi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127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03400" y="-1552575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803400" y="-1231900"/>
            <a:ext cx="825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803400" y="-1231900"/>
            <a:ext cx="78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23850" y="260350"/>
            <a:ext cx="37529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de-DE" sz="1600" b="1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</a:rPr>
              <a:t>Übersicht </a:t>
            </a:r>
            <a:r>
              <a:rPr lang="de-DE" sz="1600" b="1" dirty="0" smtClean="0">
                <a:solidFill>
                  <a:srgbClr val="000000"/>
                </a:solidFill>
                <a:latin typeface="Arial" charset="0"/>
              </a:rPr>
              <a:t>Doppelhaushalt 2017/18</a:t>
            </a:r>
            <a:endParaRPr lang="de-DE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63FF6-0D51-4F3B-BE9D-BBC88B2A4DF8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419975" cy="580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2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624" y="260648"/>
            <a:ext cx="8229600" cy="336177"/>
          </a:xfrm>
        </p:spPr>
        <p:txBody>
          <a:bodyPr/>
          <a:lstStyle/>
          <a:p>
            <a:pPr algn="l"/>
            <a:r>
              <a:rPr lang="de-DE" sz="1600" b="1" dirty="0">
                <a:solidFill>
                  <a:srgbClr val="000000"/>
                </a:solidFill>
              </a:rPr>
              <a:t>3</a:t>
            </a:r>
            <a:r>
              <a:rPr lang="de-DE" sz="1600" b="1" dirty="0" smtClean="0">
                <a:solidFill>
                  <a:srgbClr val="000000"/>
                </a:solidFill>
              </a:rPr>
              <a:t>. Ordentliche Erträge 2017 und 2018 </a:t>
            </a:r>
            <a:r>
              <a:rPr lang="de-DE" sz="1600" dirty="0" smtClean="0">
                <a:solidFill>
                  <a:srgbClr val="000000"/>
                </a:solidFill>
              </a:rPr>
              <a:t>(in Mio. €)</a:t>
            </a:r>
            <a:r>
              <a:rPr lang="de-DE" sz="2000" b="1" dirty="0">
                <a:solidFill>
                  <a:srgbClr val="000000"/>
                </a:solidFill>
              </a:rPr>
              <a:t/>
            </a:r>
            <a:br>
              <a:rPr lang="de-DE" sz="2000" b="1" dirty="0">
                <a:solidFill>
                  <a:srgbClr val="000000"/>
                </a:solidFill>
              </a:rPr>
            </a:b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122546"/>
              </p:ext>
            </p:extLst>
          </p:nvPr>
        </p:nvGraphicFramePr>
        <p:xfrm>
          <a:off x="323528" y="1052736"/>
          <a:ext cx="8640960" cy="44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748464" y="6481763"/>
            <a:ext cx="333624" cy="376237"/>
          </a:xfrm>
        </p:spPr>
        <p:txBody>
          <a:bodyPr/>
          <a:lstStyle/>
          <a:p>
            <a:pPr>
              <a:defRPr/>
            </a:pPr>
            <a:fld id="{131865BA-761F-4FB3-B89E-18118AE76025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7" name="Inhaltsplatzhalt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34543"/>
              </p:ext>
            </p:extLst>
          </p:nvPr>
        </p:nvGraphicFramePr>
        <p:xfrm>
          <a:off x="0" y="1916832"/>
          <a:ext cx="795637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Inhaltsplatzhalt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823695"/>
              </p:ext>
            </p:extLst>
          </p:nvPr>
        </p:nvGraphicFramePr>
        <p:xfrm>
          <a:off x="2483768" y="-29170"/>
          <a:ext cx="6452200" cy="466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50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03400" y="-1552575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803400" y="-1231900"/>
            <a:ext cx="825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803400" y="-1231900"/>
            <a:ext cx="78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23850" y="260350"/>
            <a:ext cx="54361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0000"/>
                </a:solidFill>
                <a:latin typeface="Arial" charset="0"/>
              </a:rPr>
              <a:t>4. Entwicklung der Gewerbesteuer seit 2000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(in Mio. €)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6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63FF6-0D51-4F3B-BE9D-BBC88B2A4DF8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4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50049"/>
              </p:ext>
            </p:extLst>
          </p:nvPr>
        </p:nvGraphicFramePr>
        <p:xfrm>
          <a:off x="102085" y="999886"/>
          <a:ext cx="8467725" cy="551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868006" y="6535216"/>
            <a:ext cx="5934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Bis 2016: Rechnungsergebnisse;   2017/18: Plan; 2019 bis 2021: </a:t>
            </a:r>
            <a:r>
              <a:rPr lang="de-DE" sz="1400" dirty="0" err="1" smtClean="0"/>
              <a:t>MiFriFi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574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03400" y="-1552575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803400" y="-1231900"/>
            <a:ext cx="825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803400" y="-1231900"/>
            <a:ext cx="78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23850" y="260350"/>
            <a:ext cx="57310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0000"/>
                </a:solidFill>
                <a:latin typeface="Arial" charset="0"/>
              </a:rPr>
              <a:t>5. Entwicklung der Einkommensteuer seit 2000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(in Mio. €)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6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63FF6-0D51-4F3B-BE9D-BBC88B2A4DF8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4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606349"/>
              </p:ext>
            </p:extLst>
          </p:nvPr>
        </p:nvGraphicFramePr>
        <p:xfrm>
          <a:off x="102085" y="999886"/>
          <a:ext cx="8467725" cy="551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872457" y="6535216"/>
            <a:ext cx="5934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Bis 2016: Rechnungsergebnisse;  2017/18: Plan; 2019 bis 2021: </a:t>
            </a:r>
            <a:r>
              <a:rPr lang="de-DE" sz="1400" dirty="0" err="1" smtClean="0"/>
              <a:t>MiFriFi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569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353749"/>
          </a:xfrm>
        </p:spPr>
        <p:txBody>
          <a:bodyPr>
            <a:normAutofit/>
          </a:bodyPr>
          <a:lstStyle/>
          <a:p>
            <a:pPr algn="l"/>
            <a:r>
              <a:rPr lang="de-DE" sz="1600" b="1" dirty="0" smtClean="0">
                <a:solidFill>
                  <a:srgbClr val="000000"/>
                </a:solidFill>
              </a:rPr>
              <a:t>6. Ordentliche Aufwendungen 2017 und 2018 </a:t>
            </a:r>
            <a:r>
              <a:rPr lang="de-DE" sz="1600" dirty="0" smtClean="0">
                <a:solidFill>
                  <a:srgbClr val="000000"/>
                </a:solidFill>
              </a:rPr>
              <a:t>(in Mio. €)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604448" y="6481763"/>
            <a:ext cx="477640" cy="376237"/>
          </a:xfrm>
        </p:spPr>
        <p:txBody>
          <a:bodyPr/>
          <a:lstStyle/>
          <a:p>
            <a:pPr>
              <a:defRPr/>
            </a:pPr>
            <a:fld id="{131865BA-761F-4FB3-B89E-18118AE76025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863391"/>
              </p:ext>
            </p:extLst>
          </p:nvPr>
        </p:nvGraphicFramePr>
        <p:xfrm>
          <a:off x="0" y="1773396"/>
          <a:ext cx="9289032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0" y="1557953"/>
            <a:ext cx="3260829" cy="430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Steigerung um nur 1 %</a:t>
            </a:r>
            <a:endParaRPr lang="de-DE" sz="2200" b="1" dirty="0"/>
          </a:p>
        </p:txBody>
      </p:sp>
      <p:graphicFrame>
        <p:nvGraphicFramePr>
          <p:cNvPr id="9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748259"/>
              </p:ext>
            </p:extLst>
          </p:nvPr>
        </p:nvGraphicFramePr>
        <p:xfrm>
          <a:off x="1115616" y="620688"/>
          <a:ext cx="83736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31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260350"/>
            <a:ext cx="83518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Stellenmehrbedarfe 2017 und 2018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992254664"/>
              </p:ext>
            </p:extLst>
          </p:nvPr>
        </p:nvGraphicFramePr>
        <p:xfrm>
          <a:off x="95477" y="260350"/>
          <a:ext cx="8604448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1"/>
          <p:cNvSpPr txBox="1"/>
          <p:nvPr/>
        </p:nvSpPr>
        <p:spPr>
          <a:xfrm>
            <a:off x="2123728" y="2924944"/>
            <a:ext cx="1656184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 smtClean="0">
                <a:solidFill>
                  <a:prstClr val="black"/>
                </a:solidFill>
              </a:rPr>
              <a:t>2017</a:t>
            </a:r>
          </a:p>
          <a:p>
            <a:pPr algn="ctr"/>
            <a:r>
              <a:rPr lang="de-DE" sz="1800" b="1" dirty="0" smtClean="0">
                <a:solidFill>
                  <a:prstClr val="black"/>
                </a:solidFill>
              </a:rPr>
              <a:t>288,15 Stellen </a:t>
            </a:r>
          </a:p>
          <a:p>
            <a:pPr algn="ctr"/>
            <a:endParaRPr lang="de-DE" sz="1800" b="1" dirty="0">
              <a:solidFill>
                <a:prstClr val="black"/>
              </a:solidFill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675688" y="6481763"/>
            <a:ext cx="406400" cy="376237"/>
          </a:xfrm>
        </p:spPr>
        <p:txBody>
          <a:bodyPr/>
          <a:lstStyle/>
          <a:p>
            <a:pPr>
              <a:defRPr/>
            </a:pPr>
            <a:fld id="{131865BA-761F-4FB3-B89E-18118AE76025}" type="slidenum">
              <a:rPr lang="de-DE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398726134"/>
              </p:ext>
            </p:extLst>
          </p:nvPr>
        </p:nvGraphicFramePr>
        <p:xfrm>
          <a:off x="5580111" y="429627"/>
          <a:ext cx="3595675" cy="357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77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849836"/>
              </p:ext>
            </p:extLst>
          </p:nvPr>
        </p:nvGraphicFramePr>
        <p:xfrm>
          <a:off x="107504" y="598904"/>
          <a:ext cx="8784976" cy="556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532440" y="6492875"/>
            <a:ext cx="611560" cy="365125"/>
          </a:xfrm>
        </p:spPr>
        <p:txBody>
          <a:bodyPr/>
          <a:lstStyle/>
          <a:p>
            <a:pPr>
              <a:defRPr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850" y="260350"/>
            <a:ext cx="55274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0000"/>
                </a:solidFill>
                <a:latin typeface="Arial" charset="0"/>
              </a:rPr>
              <a:t>8. Entwicklung der Regionsumlage seit 2002 </a:t>
            </a:r>
            <a:r>
              <a:rPr lang="de-DE" sz="1600" dirty="0" smtClean="0">
                <a:solidFill>
                  <a:srgbClr val="000000"/>
                </a:solidFill>
                <a:latin typeface="Arial" charset="0"/>
              </a:rPr>
              <a:t>(in Mio. €)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59632" y="6249711"/>
            <a:ext cx="5934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Arial"/>
              </a:rPr>
              <a:t>Bis 2016: Rechnungsergebnisse;  2017/18: Plan; 2019 bis 2021: </a:t>
            </a:r>
            <a:r>
              <a:rPr lang="de-DE" sz="1400" dirty="0" err="1" smtClean="0">
                <a:solidFill>
                  <a:srgbClr val="000000"/>
                </a:solidFill>
                <a:latin typeface="Arial"/>
              </a:rPr>
              <a:t>MiFriFi</a:t>
            </a:r>
            <a:endParaRPr lang="de-DE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639263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F8F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F8F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F8F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F8F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Bildschirmpräsentation (4:3)</PresentationFormat>
  <Paragraphs>333</Paragraphs>
  <Slides>19</Slides>
  <Notes>10</Notes>
  <HiddenSlides>0</HiddenSlides>
  <MMClips>0</MMClips>
  <ScaleCrop>false</ScaleCrop>
  <HeadingPairs>
    <vt:vector size="6" baseType="variant"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1_Standarddesign</vt:lpstr>
      <vt:lpstr>3_Standarddesign</vt:lpstr>
      <vt:lpstr>Larissa</vt:lpstr>
      <vt:lpstr>1_Larissa</vt:lpstr>
      <vt:lpstr>Diagramm</vt:lpstr>
      <vt:lpstr>PowerPoint-Präsentation</vt:lpstr>
      <vt:lpstr>PowerPoint-Präsentation</vt:lpstr>
      <vt:lpstr>PowerPoint-Präsentation</vt:lpstr>
      <vt:lpstr>3. Ordentliche Erträge 2017 und 2018 (in Mio. €) </vt:lpstr>
      <vt:lpstr>PowerPoint-Präsentation</vt:lpstr>
      <vt:lpstr>PowerPoint-Präsentation</vt:lpstr>
      <vt:lpstr>6. Ordentliche Aufwendungen 2017 und 2018 (in Mio. €)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Landeshauptstadt Hannover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Entwicklung des Jahresergebnisses seit 2000</dc:title>
  <dc:creator>Schmutzler, Matthias (20.11)</dc:creator>
  <cp:lastModifiedBy>Müller, Marc-Andrè (Dez II)</cp:lastModifiedBy>
  <cp:revision>940</cp:revision>
  <cp:lastPrinted>2016-11-15T08:04:17Z</cp:lastPrinted>
  <dcterms:created xsi:type="dcterms:W3CDTF">2013-02-11T09:03:03Z</dcterms:created>
  <dcterms:modified xsi:type="dcterms:W3CDTF">2017-03-16T08:24:42Z</dcterms:modified>
</cp:coreProperties>
</file>