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9" r:id="rId3"/>
    <p:sldId id="315" r:id="rId4"/>
    <p:sldId id="282" r:id="rId5"/>
    <p:sldId id="306" r:id="rId6"/>
    <p:sldId id="311" r:id="rId7"/>
    <p:sldId id="312" r:id="rId8"/>
    <p:sldId id="313" r:id="rId9"/>
    <p:sldId id="296" r:id="rId10"/>
    <p:sldId id="302" r:id="rId11"/>
    <p:sldId id="297" r:id="rId12"/>
    <p:sldId id="314" r:id="rId13"/>
    <p:sldId id="310" r:id="rId14"/>
    <p:sldId id="298" r:id="rId15"/>
    <p:sldId id="299" r:id="rId16"/>
    <p:sldId id="307" r:id="rId17"/>
    <p:sldId id="303" r:id="rId18"/>
    <p:sldId id="304" r:id="rId19"/>
    <p:sldId id="305" r:id="rId20"/>
    <p:sldId id="316" r:id="rId21"/>
    <p:sldId id="308" r:id="rId22"/>
  </p:sldIdLst>
  <p:sldSz cx="9124950" cy="6858000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5">
          <p15:clr>
            <a:srgbClr val="A4A3A4"/>
          </p15:clr>
        </p15:guide>
        <p15:guide id="2" orient="horz" pos="1157">
          <p15:clr>
            <a:srgbClr val="A4A3A4"/>
          </p15:clr>
        </p15:guide>
        <p15:guide id="3" orient="horz" pos="302">
          <p15:clr>
            <a:srgbClr val="A4A3A4"/>
          </p15:clr>
        </p15:guide>
        <p15:guide id="4" orient="horz" pos="4080">
          <p15:clr>
            <a:srgbClr val="A4A3A4"/>
          </p15:clr>
        </p15:guide>
        <p15:guide id="5" orient="horz" pos="488">
          <p15:clr>
            <a:srgbClr val="A4A3A4"/>
          </p15:clr>
        </p15:guide>
        <p15:guide id="6" orient="horz" pos="2990">
          <p15:clr>
            <a:srgbClr val="A4A3A4"/>
          </p15:clr>
        </p15:guide>
        <p15:guide id="7" orient="horz" pos="4006">
          <p15:clr>
            <a:srgbClr val="A4A3A4"/>
          </p15:clr>
        </p15:guide>
        <p15:guide id="8" orient="horz" pos="2316">
          <p15:clr>
            <a:srgbClr val="A4A3A4"/>
          </p15:clr>
        </p15:guide>
        <p15:guide id="9" pos="2926">
          <p15:clr>
            <a:srgbClr val="A4A3A4"/>
          </p15:clr>
        </p15:guide>
        <p15:guide id="10" pos="5105">
          <p15:clr>
            <a:srgbClr val="A4A3A4"/>
          </p15:clr>
        </p15:guide>
        <p15:guide id="11" pos="383">
          <p15:clr>
            <a:srgbClr val="A4A3A4"/>
          </p15:clr>
        </p15:guide>
        <p15:guide id="12" pos="236">
          <p15:clr>
            <a:srgbClr val="A4A3A4"/>
          </p15:clr>
        </p15:guide>
        <p15:guide id="13" pos="5579">
          <p15:clr>
            <a:srgbClr val="A4A3A4"/>
          </p15:clr>
        </p15:guide>
        <p15:guide id="14" pos="881">
          <p15:clr>
            <a:srgbClr val="A4A3A4"/>
          </p15:clr>
        </p15:guide>
        <p15:guide id="15" pos="170">
          <p15:clr>
            <a:srgbClr val="A4A3A4"/>
          </p15:clr>
        </p15:guide>
        <p15:guide id="16" pos="55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6DA"/>
    <a:srgbClr val="95B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6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290" y="108"/>
      </p:cViewPr>
      <p:guideLst>
        <p:guide orient="horz" pos="4145"/>
        <p:guide orient="horz" pos="1157"/>
        <p:guide orient="horz" pos="302"/>
        <p:guide orient="horz" pos="4080"/>
        <p:guide orient="horz" pos="488"/>
        <p:guide orient="horz" pos="2990"/>
        <p:guide orient="horz" pos="4006"/>
        <p:guide orient="horz" pos="2316"/>
        <p:guide pos="2926"/>
        <p:guide pos="5105"/>
        <p:guide pos="383"/>
        <p:guide pos="236"/>
        <p:guide pos="5579"/>
        <p:guide pos="881"/>
        <p:guide pos="170"/>
        <p:guide pos="55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978254-57CC-4E1B-869A-C5642D04DDD1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C796A6-B75E-4DD5-BA88-89FC354D0F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931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841D25-BE31-402D-BA39-D640D0BC9F4F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530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B76B5A-1E88-4DEA-94EF-A14BFBF5D3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632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8" descr="Logo_Regio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9" descr="logo_Hann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7838" y="485775"/>
            <a:ext cx="1079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balken_Tite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9875" y="3616325"/>
            <a:ext cx="6113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269875" y="260351"/>
            <a:ext cx="8583613" cy="631983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487363" y="3829050"/>
            <a:ext cx="5669283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1701"/>
              </a:lnSpc>
              <a:defRPr lang="de-DE" sz="200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74650" y="6238875"/>
            <a:ext cx="6362700" cy="136525"/>
          </a:xfrm>
        </p:spPr>
        <p:txBody>
          <a:bodyPr/>
          <a:lstStyle>
            <a:lvl1pPr>
              <a:defRPr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1" descr="Logo_Region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7"/>
            <a:ext cx="6794499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398589" y="1836738"/>
            <a:ext cx="6107112" cy="4219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37CB7E13-8EB9-44AD-84D8-020D1F78DF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_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21" descr="Logo_Region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7"/>
            <a:ext cx="6794499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4862513" y="1838325"/>
            <a:ext cx="3241675" cy="38528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1398588" y="1838325"/>
            <a:ext cx="3246437" cy="420249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0B4216FD-0627-4AB7-817B-FA9903DAD8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14288"/>
            <a:ext cx="9124950" cy="6843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4" name="Bild 18" descr="Logo_Regio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9" descr="logo_Hann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7838" y="485775"/>
            <a:ext cx="1079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balken_Tite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9875" y="3616325"/>
            <a:ext cx="6113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28650" y="3829050"/>
            <a:ext cx="5527996" cy="863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701"/>
              </a:lnSpc>
              <a:defRPr lang="de-DE" sz="200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4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8" descr="Logo_Region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273050" y="266700"/>
            <a:ext cx="8583613" cy="6319838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4650" y="6223000"/>
            <a:ext cx="6362700" cy="136525"/>
          </a:xfrm>
        </p:spPr>
        <p:txBody>
          <a:bodyPr/>
          <a:lstStyle>
            <a:lvl1pPr>
              <a:defRPr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_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4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21" descr="Logo_Region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7"/>
            <a:ext cx="6794499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0"/>
          </p:nvPr>
        </p:nvSpPr>
        <p:spPr>
          <a:xfrm>
            <a:off x="1398589" y="1836738"/>
            <a:ext cx="6107112" cy="4219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5D300F4E-E314-4B3A-9B1E-18790741FC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/Bild_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4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21" descr="Logo_Region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5150" y="497417"/>
            <a:ext cx="6797674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4"/>
          <p:cNvSpPr>
            <a:spLocks noGrp="1"/>
          </p:cNvSpPr>
          <p:nvPr>
            <p:ph sz="quarter" idx="12"/>
          </p:nvPr>
        </p:nvSpPr>
        <p:spPr>
          <a:xfrm>
            <a:off x="4862513" y="1838325"/>
            <a:ext cx="3241675" cy="38528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Inhaltsplatzhalter 6"/>
          <p:cNvSpPr>
            <a:spLocks noGrp="1"/>
          </p:cNvSpPr>
          <p:nvPr>
            <p:ph sz="quarter" idx="13"/>
          </p:nvPr>
        </p:nvSpPr>
        <p:spPr>
          <a:xfrm>
            <a:off x="1398588" y="1838325"/>
            <a:ext cx="3246437" cy="420249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96C696E2-70E7-44E5-8EB6-565C1B6D8F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4288"/>
            <a:ext cx="9124950" cy="6843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" name="Bild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4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7" descr="balken_Tite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9875" y="3616325"/>
            <a:ext cx="6113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18" descr="Logo_Region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9" descr="logo_Hannover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77838" y="485775"/>
            <a:ext cx="1079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628650" y="3829050"/>
            <a:ext cx="5527996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7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0" i="0" u="none" strike="noStrike" kern="1200" baseline="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98588" y="1836738"/>
            <a:ext cx="7242175" cy="4289425"/>
          </a:xfrm>
          <a:prstGeom prst="rect">
            <a:avLst/>
          </a:prstGeom>
        </p:spPr>
        <p:txBody>
          <a:bodyPr vert="horz" wrap="square" lIns="0" tIns="0" rIns="91440" bIns="4572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1027" name="Titelplatzhalter 3"/>
          <p:cNvSpPr>
            <a:spLocks noGrp="1"/>
          </p:cNvSpPr>
          <p:nvPr>
            <p:ph type="title"/>
          </p:nvPr>
        </p:nvSpPr>
        <p:spPr bwMode="auto">
          <a:xfrm>
            <a:off x="1838325" y="487363"/>
            <a:ext cx="680243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650" y="6359525"/>
            <a:ext cx="63627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 smtClean="0"/>
              <a:t>OE - Fußzeile standardmäßig hier platziert, Datum manuell einfügen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650" y="6516688"/>
            <a:ext cx="2130425" cy="841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14D1A296-86C5-44BA-A1B6-7BB0A4DFE5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lang="de-DE" sz="2000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defTabSz="457200" rtl="0" fontAlgn="base">
        <a:lnSpc>
          <a:spcPts val="1700"/>
        </a:lnSpc>
        <a:spcBef>
          <a:spcPct val="0"/>
        </a:spcBef>
        <a:spcAft>
          <a:spcPts val="850"/>
        </a:spcAft>
        <a:buFont typeface="Arial" charset="0"/>
        <a:defRPr sz="1600" b="1" kern="1200">
          <a:solidFill>
            <a:schemeClr val="tx1"/>
          </a:solidFill>
          <a:latin typeface="Arial"/>
          <a:ea typeface="+mn-ea"/>
          <a:cs typeface="Arial"/>
        </a:defRPr>
      </a:lvl1pPr>
      <a:lvl2pPr algn="l" defTabSz="457200" rtl="0" fontAlgn="base">
        <a:lnSpc>
          <a:spcPts val="1700"/>
        </a:lnSpc>
        <a:spcBef>
          <a:spcPct val="0"/>
        </a:spcBef>
        <a:spcAft>
          <a:spcPts val="850"/>
        </a:spcAft>
        <a:buFont typeface="Arial" charset="0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284163" indent="-284163" algn="l" defTabSz="457200" rtl="0" fontAlgn="base">
        <a:spcBef>
          <a:spcPct val="0"/>
        </a:spcBef>
        <a:spcAft>
          <a:spcPts val="400"/>
        </a:spcAft>
        <a:buSzPct val="100000"/>
        <a:buBlip>
          <a:blip r:embed="rId1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447675" indent="-146050" algn="l" defTabSz="447675" rtl="0" fontAlgn="base">
        <a:spcBef>
          <a:spcPct val="0"/>
        </a:spcBef>
        <a:spcAft>
          <a:spcPts val="400"/>
        </a:spcAft>
        <a:buSzPct val="120000"/>
        <a:buBlip>
          <a:blip r:embed="rId12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627063" indent="-179388" algn="l" defTabSz="258763" rtl="0" fontAlgn="base">
        <a:spcBef>
          <a:spcPct val="0"/>
        </a:spcBef>
        <a:spcAft>
          <a:spcPts val="400"/>
        </a:spcAft>
        <a:buClr>
          <a:srgbClr val="95B6DA"/>
        </a:buClr>
        <a:buSzPct val="120000"/>
        <a:buFont typeface="Symbol" pitchFamily="18" charset="2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0" indent="0" algn="l" defTabSz="457200" rtl="0" eaLnBrk="1" latinLnBrk="0" hangingPunct="1">
        <a:spcBef>
          <a:spcPts val="84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hannover.de/region-ikf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269875" y="260350"/>
            <a:ext cx="8583613" cy="6319838"/>
          </a:xfrm>
        </p:spPr>
      </p:sp>
      <p:sp>
        <p:nvSpPr>
          <p:cNvPr id="12290" name="Titel 5"/>
          <p:cNvSpPr>
            <a:spLocks noGrp="1"/>
          </p:cNvSpPr>
          <p:nvPr>
            <p:ph type="ctrTitle"/>
          </p:nvPr>
        </p:nvSpPr>
        <p:spPr>
          <a:xfrm>
            <a:off x="487363" y="3829050"/>
            <a:ext cx="5668962" cy="863600"/>
          </a:xfrm>
        </p:spPr>
        <p:txBody>
          <a:bodyPr/>
          <a:lstStyle/>
          <a:p>
            <a:pPr>
              <a:lnSpc>
                <a:spcPts val="1700"/>
              </a:lnSpc>
            </a:pPr>
            <a:endParaRPr dirty="0">
              <a:latin typeface="Arial" charset="0"/>
              <a:cs typeface="Arial" charset="0"/>
            </a:endParaRPr>
          </a:p>
        </p:txBody>
      </p:sp>
      <p:grpSp>
        <p:nvGrpSpPr>
          <p:cNvPr id="12291" name="Gruppierung 9"/>
          <p:cNvGrpSpPr>
            <a:grpSpLocks/>
          </p:cNvGrpSpPr>
          <p:nvPr/>
        </p:nvGrpSpPr>
        <p:grpSpPr bwMode="auto">
          <a:xfrm>
            <a:off x="269875" y="3616325"/>
            <a:ext cx="6113463" cy="1295400"/>
            <a:chOff x="269875" y="3616325"/>
            <a:chExt cx="6113411" cy="1295443"/>
          </a:xfrm>
        </p:grpSpPr>
        <p:pic>
          <p:nvPicPr>
            <p:cNvPr id="12296" name="Bild 10" descr="balken_Titel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9875" y="3616325"/>
              <a:ext cx="6113411" cy="1295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itel 1"/>
            <p:cNvSpPr txBox="1">
              <a:spLocks/>
            </p:cNvSpPr>
            <p:nvPr/>
          </p:nvSpPr>
          <p:spPr bwMode="auto">
            <a:xfrm>
              <a:off x="562582" y="3829050"/>
              <a:ext cx="5527996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anchor="ctr"/>
            <a:lstStyle/>
            <a:p>
              <a:pPr>
                <a:lnSpc>
                  <a:spcPct val="90000"/>
                </a:lnSpc>
              </a:pPr>
              <a:r>
                <a:rPr lang="de-DE" sz="2000" dirty="0" smtClean="0">
                  <a:solidFill>
                    <a:schemeClr val="bg1"/>
                  </a:solidFill>
                  <a:cs typeface="Arial" charset="0"/>
                </a:rPr>
                <a:t>Internetbasierte Kraftfahrzeugzulassung - i-Kfz</a:t>
              </a:r>
              <a:endParaRPr lang="de-DE" sz="2000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12292" name="Gruppierung 12"/>
          <p:cNvGrpSpPr>
            <a:grpSpLocks/>
          </p:cNvGrpSpPr>
          <p:nvPr/>
        </p:nvGrpSpPr>
        <p:grpSpPr bwMode="auto">
          <a:xfrm>
            <a:off x="477838" y="485775"/>
            <a:ext cx="8242300" cy="5913438"/>
            <a:chOff x="478260" y="485775"/>
            <a:chExt cx="8241117" cy="5913095"/>
          </a:xfrm>
        </p:grpSpPr>
        <p:pic>
          <p:nvPicPr>
            <p:cNvPr id="12294" name="Bild 13" descr="Logo_Regio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27569" y="5743528"/>
              <a:ext cx="1191808" cy="655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Bild 14" descr="logo_Hannover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260" y="485775"/>
              <a:ext cx="1079028" cy="152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3" name="Fußzeilenplatzhalt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charset="0"/>
                <a:cs typeface="Arial" charset="0"/>
              </a:rPr>
              <a:t>32.09</a:t>
            </a:r>
            <a:endParaRPr lang="de-DE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3"/>
          <p:cNvSpPr>
            <a:spLocks noGrp="1"/>
          </p:cNvSpPr>
          <p:nvPr>
            <p:ph type="title"/>
          </p:nvPr>
        </p:nvSpPr>
        <p:spPr>
          <a:xfrm>
            <a:off x="1838325" y="496888"/>
            <a:ext cx="6794500" cy="855662"/>
          </a:xfrm>
        </p:spPr>
        <p:txBody>
          <a:bodyPr/>
          <a:lstStyle/>
          <a:p>
            <a:r>
              <a:rPr lang="de-DE" dirty="0" smtClean="0">
                <a:cs typeface="Arial" charset="0"/>
              </a:rPr>
              <a:t>i-Kfz </a:t>
            </a:r>
            <a:r>
              <a:rPr lang="de-DE" dirty="0">
                <a:cs typeface="Arial" charset="0"/>
              </a:rPr>
              <a:t>		internetbasierte Kraftfahrzeugzulassung</a:t>
            </a:r>
          </a:p>
        </p:txBody>
      </p:sp>
      <p:sp>
        <p:nvSpPr>
          <p:cNvPr id="13318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charset="0"/>
                <a:cs typeface="Arial" charset="0"/>
              </a:rPr>
              <a:t>32.09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3319" name="Foliennummernplatzhalt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Folie </a:t>
            </a:r>
            <a:fld id="{D33893B7-C234-4DF0-982A-9217CAFA00BC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98720" y="1688555"/>
            <a:ext cx="7524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/>
              <a:t>2</a:t>
            </a:r>
            <a:r>
              <a:rPr lang="de-DE" b="1" dirty="0" smtClean="0"/>
              <a:t>. Antrag</a:t>
            </a:r>
            <a:endParaRPr lang="de-DE" dirty="0"/>
          </a:p>
          <a:p>
            <a:pPr marL="342900" lvl="0" indent="-342900">
              <a:buAutoNum type="arabicPeriod"/>
            </a:pP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Weiterleitung </a:t>
            </a:r>
            <a:r>
              <a:rPr lang="de-DE" dirty="0"/>
              <a:t>zum </a:t>
            </a:r>
            <a:r>
              <a:rPr lang="de-DE" dirty="0" smtClean="0"/>
              <a:t>Online-Antrag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Auswahl eines neuen Antrags oder eines bereits begonnenen Antrags</a:t>
            </a:r>
            <a:endParaRPr lang="de-DE" dirty="0"/>
          </a:p>
          <a:p>
            <a:pPr marL="342900" lvl="0" indent="-342900">
              <a:buAutoNum type="arabicPeriod"/>
            </a:pPr>
            <a:endParaRPr lang="de-DE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3567446"/>
            <a:ext cx="4167163" cy="2860341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 rot="10800000">
            <a:off x="6672238" y="6074124"/>
            <a:ext cx="87587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3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3"/>
          <p:cNvSpPr>
            <a:spLocks noGrp="1"/>
          </p:cNvSpPr>
          <p:nvPr>
            <p:ph type="title"/>
          </p:nvPr>
        </p:nvSpPr>
        <p:spPr>
          <a:xfrm>
            <a:off x="1838325" y="496888"/>
            <a:ext cx="6794500" cy="855662"/>
          </a:xfrm>
        </p:spPr>
        <p:txBody>
          <a:bodyPr/>
          <a:lstStyle/>
          <a:p>
            <a:r>
              <a:rPr lang="de-DE" dirty="0" smtClean="0">
                <a:cs typeface="Arial" charset="0"/>
              </a:rPr>
              <a:t>i-Kfz </a:t>
            </a:r>
            <a:r>
              <a:rPr lang="de-DE" dirty="0">
                <a:cs typeface="Arial" charset="0"/>
              </a:rPr>
              <a:t>		internetbasierte Kraftfahrzeugzulassung</a:t>
            </a:r>
          </a:p>
        </p:txBody>
      </p:sp>
      <p:sp>
        <p:nvSpPr>
          <p:cNvPr id="13318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charset="0"/>
                <a:cs typeface="Arial" charset="0"/>
              </a:rPr>
              <a:t>32.09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3319" name="Foliennummernplatzhalt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Folie </a:t>
            </a:r>
            <a:fld id="{D33893B7-C234-4DF0-982A-9217CAFA00BC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98720" y="1688555"/>
            <a:ext cx="75249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/>
              <a:t>3</a:t>
            </a:r>
            <a:r>
              <a:rPr lang="de-DE" b="1" dirty="0" smtClean="0"/>
              <a:t>. Neuer Antrag</a:t>
            </a:r>
          </a:p>
          <a:p>
            <a:pPr lvl="0"/>
            <a:endParaRPr lang="de-DE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Auswahl des richtigen Vorgangs (z. B. Umschreibung)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Identifizierung des Fahrzeugs durch FIN und bisheriges Kennzeichen</a:t>
            </a:r>
            <a:endParaRPr lang="de-DE" dirty="0"/>
          </a:p>
          <a:p>
            <a:pPr lvl="0"/>
            <a:endParaRPr lang="de-DE" sz="1600" dirty="0" smtClean="0"/>
          </a:p>
          <a:p>
            <a:pPr lvl="0"/>
            <a:endParaRPr lang="de-DE" b="1" dirty="0"/>
          </a:p>
        </p:txBody>
      </p:sp>
      <p:sp>
        <p:nvSpPr>
          <p:cNvPr id="7" name="Pfeil nach rechts 6"/>
          <p:cNvSpPr/>
          <p:nvPr/>
        </p:nvSpPr>
        <p:spPr>
          <a:xfrm rot="10800000">
            <a:off x="5957308" y="4459411"/>
            <a:ext cx="87587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3262859"/>
            <a:ext cx="3452233" cy="3076028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 rot="10800000">
            <a:off x="5957308" y="5998658"/>
            <a:ext cx="87587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39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Arial" charset="0"/>
              </a:rPr>
              <a:t>i-Kfz 		internetbasierte Kraftfahrzeugzulassung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32.09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37CB7E13-8EB9-44AD-84D8-020D1F78DF5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538867" y="1621376"/>
            <a:ext cx="739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Möglicher Fehlerhinweis:</a:t>
            </a:r>
          </a:p>
          <a:p>
            <a:r>
              <a:rPr lang="de-DE" sz="1400" dirty="0" smtClean="0"/>
              <a:t>Das Fahrzeug konnte nicht gefunden werden.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1248937" y="5741088"/>
            <a:ext cx="6724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Der Hersteller des Fahrzeugs hat die erforderlichen Fahrzeugdaten noch nicht an das Kraftfahrt-Bundesamt weitergeleitet. Eine Online-Zulassung ist leider bis zur Bereitstellung der Daten vom Hersteller nicht möglich.</a:t>
            </a:r>
            <a:endParaRPr lang="de-DE" sz="1400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56" y="2206151"/>
            <a:ext cx="3654724" cy="3605000"/>
          </a:xfrm>
        </p:spPr>
      </p:pic>
    </p:spTree>
    <p:extLst>
      <p:ext uri="{BB962C8B-B14F-4D97-AF65-F5344CB8AC3E}">
        <p14:creationId xmlns:p14="http://schemas.microsoft.com/office/powerpoint/2010/main" val="871228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cs typeface="Arial" charset="0"/>
              </a:rPr>
              <a:t>i-Kfz </a:t>
            </a:r>
            <a:r>
              <a:rPr lang="de-DE" dirty="0">
                <a:cs typeface="Arial" charset="0"/>
              </a:rPr>
              <a:t>		internetbasierte Kraftfahrzeugzulassung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588371" y="1794868"/>
            <a:ext cx="6107112" cy="4219575"/>
          </a:xfrm>
        </p:spPr>
        <p:txBody>
          <a:bodyPr/>
          <a:lstStyle/>
          <a:p>
            <a:r>
              <a:rPr lang="de-DE" sz="1800" dirty="0" smtClean="0"/>
              <a:t>4. Technische </a:t>
            </a:r>
            <a:r>
              <a:rPr lang="de-DE" sz="1800" dirty="0"/>
              <a:t>V</a:t>
            </a:r>
            <a:r>
              <a:rPr lang="de-DE" sz="1800" dirty="0" smtClean="0"/>
              <a:t>eränderungen</a:t>
            </a:r>
          </a:p>
          <a:p>
            <a:endParaRPr lang="de-DE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b="0" dirty="0" smtClean="0"/>
              <a:t>Bestätigung</a:t>
            </a:r>
            <a:r>
              <a:rPr lang="de-DE" sz="1800" b="0" dirty="0"/>
              <a:t>, dass keine technische Veränderung vorgenommen wurde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Steuerrückstände werden automatisiert geprüft</a:t>
            </a:r>
          </a:p>
          <a:p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32.09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37CB7E13-8EB9-44AD-84D8-020D1F78DF5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38" y="3319906"/>
            <a:ext cx="5145605" cy="19212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38" y="5276771"/>
            <a:ext cx="5145606" cy="1178788"/>
          </a:xfrm>
          <a:prstGeom prst="rect">
            <a:avLst/>
          </a:prstGeom>
        </p:spPr>
      </p:pic>
      <p:sp>
        <p:nvSpPr>
          <p:cNvPr id="10" name="Pfeil nach rechts 9"/>
          <p:cNvSpPr/>
          <p:nvPr/>
        </p:nvSpPr>
        <p:spPr>
          <a:xfrm rot="10800000">
            <a:off x="6205159" y="5784724"/>
            <a:ext cx="629473" cy="3767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 rot="10800000">
            <a:off x="6931915" y="6099043"/>
            <a:ext cx="629473" cy="3767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399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3"/>
          <p:cNvSpPr>
            <a:spLocks noGrp="1"/>
          </p:cNvSpPr>
          <p:nvPr>
            <p:ph type="title"/>
          </p:nvPr>
        </p:nvSpPr>
        <p:spPr>
          <a:xfrm>
            <a:off x="1838325" y="496888"/>
            <a:ext cx="6794500" cy="855662"/>
          </a:xfrm>
        </p:spPr>
        <p:txBody>
          <a:bodyPr/>
          <a:lstStyle/>
          <a:p>
            <a:r>
              <a:rPr lang="de-DE" dirty="0" smtClean="0">
                <a:cs typeface="Arial" charset="0"/>
              </a:rPr>
              <a:t>i-Kfz </a:t>
            </a:r>
            <a:r>
              <a:rPr lang="de-DE" dirty="0">
                <a:cs typeface="Arial" charset="0"/>
              </a:rPr>
              <a:t>		internetbasierte Kraftfahrzeugzulassung</a:t>
            </a:r>
          </a:p>
        </p:txBody>
      </p:sp>
      <p:sp>
        <p:nvSpPr>
          <p:cNvPr id="13318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charset="0"/>
                <a:cs typeface="Arial" charset="0"/>
              </a:rPr>
              <a:t>32.09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3319" name="Foliennummernplatzhalt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Folie </a:t>
            </a:r>
            <a:fld id="{D33893B7-C234-4DF0-982A-9217CAFA00BC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98720" y="1688555"/>
            <a:ext cx="7524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/>
              <a:t>5</a:t>
            </a:r>
            <a:r>
              <a:rPr lang="de-DE" b="1" dirty="0" smtClean="0"/>
              <a:t>. Kennzeichenauswahl</a:t>
            </a:r>
          </a:p>
          <a:p>
            <a:pPr lvl="0"/>
            <a:endParaRPr lang="de-DE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Wunschkennzeichenauswahl möglich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ggfs. auch Kennzeichenübernahme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Auswahl der Kennzeichenschilder (z. B. Anhänger, Krad u. ä.)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b="1" dirty="0"/>
          </a:p>
          <a:p>
            <a:pPr lvl="0"/>
            <a:endParaRPr lang="de-DE" b="1" dirty="0" smtClean="0"/>
          </a:p>
          <a:p>
            <a:pPr lvl="0"/>
            <a:endParaRPr lang="de-DE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4208650"/>
            <a:ext cx="5291935" cy="20285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5" y="3112629"/>
            <a:ext cx="5291935" cy="1012193"/>
          </a:xfrm>
          <a:prstGeom prst="rect">
            <a:avLst/>
          </a:prstGeom>
        </p:spPr>
      </p:pic>
      <p:sp>
        <p:nvSpPr>
          <p:cNvPr id="10" name="Pfeil nach rechts 9"/>
          <p:cNvSpPr/>
          <p:nvPr/>
        </p:nvSpPr>
        <p:spPr>
          <a:xfrm rot="10800000">
            <a:off x="6807971" y="4904616"/>
            <a:ext cx="644578" cy="3375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19" y="6275699"/>
            <a:ext cx="5290606" cy="294683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 rot="10800000">
            <a:off x="7130258" y="5914889"/>
            <a:ext cx="644578" cy="3375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0800000">
            <a:off x="6807970" y="3796917"/>
            <a:ext cx="644578" cy="3375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946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3"/>
          <p:cNvSpPr>
            <a:spLocks noGrp="1"/>
          </p:cNvSpPr>
          <p:nvPr>
            <p:ph type="title"/>
          </p:nvPr>
        </p:nvSpPr>
        <p:spPr>
          <a:xfrm>
            <a:off x="1838325" y="496888"/>
            <a:ext cx="6794500" cy="855662"/>
          </a:xfrm>
        </p:spPr>
        <p:txBody>
          <a:bodyPr/>
          <a:lstStyle/>
          <a:p>
            <a:r>
              <a:rPr lang="de-DE" dirty="0" smtClean="0">
                <a:cs typeface="Arial" charset="0"/>
              </a:rPr>
              <a:t>i-Kfz </a:t>
            </a:r>
            <a:r>
              <a:rPr lang="de-DE" dirty="0">
                <a:cs typeface="Arial" charset="0"/>
              </a:rPr>
              <a:t>		internetbasierte Kraftfahrzeugzulassung</a:t>
            </a:r>
          </a:p>
        </p:txBody>
      </p:sp>
      <p:sp>
        <p:nvSpPr>
          <p:cNvPr id="13318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charset="0"/>
                <a:cs typeface="Arial" charset="0"/>
              </a:rPr>
              <a:t>32.09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3319" name="Foliennummernplatzhalt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Folie </a:t>
            </a:r>
            <a:fld id="{D33893B7-C234-4DF0-982A-9217CAFA00BC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98720" y="1688555"/>
            <a:ext cx="7524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 smtClean="0"/>
              <a:t>6. Sicherheitscodes</a:t>
            </a:r>
          </a:p>
          <a:p>
            <a:pPr lvl="0"/>
            <a:endParaRPr lang="de-DE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Sicherheitscode(s) der ZB I, ggfls. ZB II und Kennzeichen freilegen</a:t>
            </a:r>
          </a:p>
          <a:p>
            <a:pPr lvl="0"/>
            <a:endParaRPr lang="de-DE" dirty="0"/>
          </a:p>
          <a:p>
            <a:pPr lvl="0"/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2833790"/>
            <a:ext cx="4529472" cy="364531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175" y="4388671"/>
            <a:ext cx="514350" cy="43815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525" y="4211020"/>
            <a:ext cx="1905000" cy="1076325"/>
          </a:xfrm>
          <a:prstGeom prst="rect">
            <a:avLst/>
          </a:prstGeom>
        </p:spPr>
      </p:pic>
      <p:sp>
        <p:nvSpPr>
          <p:cNvPr id="11" name="Pfeil nach rechts 10"/>
          <p:cNvSpPr/>
          <p:nvPr/>
        </p:nvSpPr>
        <p:spPr>
          <a:xfrm rot="10800000">
            <a:off x="6385112" y="5086836"/>
            <a:ext cx="644578" cy="3375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 rot="10800000">
            <a:off x="6385113" y="6190746"/>
            <a:ext cx="644578" cy="3375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421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cs typeface="Arial" charset="0"/>
              </a:rPr>
              <a:t>i-Kfz </a:t>
            </a:r>
            <a:r>
              <a:rPr lang="de-DE" dirty="0">
                <a:cs typeface="Arial" charset="0"/>
              </a:rPr>
              <a:t>		internetbasierte Kraftfahrzeugzulassung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596895" y="1798011"/>
            <a:ext cx="6107112" cy="4219575"/>
          </a:xfrm>
        </p:spPr>
        <p:txBody>
          <a:bodyPr/>
          <a:lstStyle/>
          <a:p>
            <a:r>
              <a:rPr lang="de-DE" sz="1800" dirty="0"/>
              <a:t>7</a:t>
            </a:r>
            <a:r>
              <a:rPr lang="de-DE" sz="1800" dirty="0" smtClean="0"/>
              <a:t>. Versicherungsnachweis</a:t>
            </a:r>
          </a:p>
          <a:p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 smtClean="0"/>
              <a:t>Eingabe der Referenznummer (elektronische Versicherungsbestätigung)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32.09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37CB7E13-8EB9-44AD-84D8-020D1F78DF5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690" y="2967945"/>
            <a:ext cx="5350045" cy="3456952"/>
          </a:xfrm>
          <a:prstGeom prst="rect">
            <a:avLst/>
          </a:prstGeom>
        </p:spPr>
      </p:pic>
      <p:sp>
        <p:nvSpPr>
          <p:cNvPr id="10" name="Pfeil nach rechts 9"/>
          <p:cNvSpPr/>
          <p:nvPr/>
        </p:nvSpPr>
        <p:spPr>
          <a:xfrm rot="10800000">
            <a:off x="6092771" y="5738436"/>
            <a:ext cx="644578" cy="3375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067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cs typeface="Arial" charset="0"/>
              </a:rPr>
              <a:t>i-Kfz </a:t>
            </a:r>
            <a:r>
              <a:rPr lang="de-DE" dirty="0">
                <a:cs typeface="Arial" charset="0"/>
              </a:rPr>
              <a:t>		internetbasierte Kraftfahrzeugzulassung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588702" y="1790218"/>
            <a:ext cx="6107112" cy="4219575"/>
          </a:xfrm>
        </p:spPr>
        <p:txBody>
          <a:bodyPr/>
          <a:lstStyle/>
          <a:p>
            <a:r>
              <a:rPr lang="de-DE" sz="1800" dirty="0"/>
              <a:t>8</a:t>
            </a:r>
            <a:r>
              <a:rPr lang="de-DE" sz="1800" dirty="0" smtClean="0"/>
              <a:t>. Kfz-Steuer</a:t>
            </a:r>
          </a:p>
          <a:p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 smtClean="0"/>
              <a:t>IBAN</a:t>
            </a:r>
            <a:r>
              <a:rPr lang="de-DE" sz="1800" b="0" dirty="0"/>
              <a:t>,</a:t>
            </a:r>
            <a:r>
              <a:rPr lang="de-DE" sz="1800" b="0" dirty="0" smtClean="0"/>
              <a:t> BIC, Steuerzahlweise und Steuerbefreiung eintragen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 smtClean="0"/>
              <a:t>Nachweis für Steuerbefreiung/-vergünstigung an das zuständige Hauptzollamt weiterleiten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 smtClean="0"/>
          </a:p>
          <a:p>
            <a:endParaRPr lang="de-DE" b="0" dirty="0"/>
          </a:p>
          <a:p>
            <a:endParaRPr lang="de-DE" sz="1800" dirty="0"/>
          </a:p>
        </p:txBody>
      </p:sp>
      <p:sp>
        <p:nvSpPr>
          <p:cNvPr id="13318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charset="0"/>
                <a:cs typeface="Arial" charset="0"/>
              </a:rPr>
              <a:t>32.09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3319" name="Foliennummernplatzhalt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Folie </a:t>
            </a:r>
            <a:fld id="{D33893B7-C234-4DF0-982A-9217CAFA00BC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>
              <a:latin typeface="Arial" charset="0"/>
              <a:cs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3475877"/>
            <a:ext cx="5555409" cy="3040811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 rot="10800000">
            <a:off x="7393734" y="4951260"/>
            <a:ext cx="644578" cy="3375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10800000">
            <a:off x="7393734" y="4044789"/>
            <a:ext cx="644578" cy="3375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 rot="10800000">
            <a:off x="7393734" y="5758917"/>
            <a:ext cx="644578" cy="3375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853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cs typeface="Arial" charset="0"/>
              </a:rPr>
              <a:t>i-Kfz </a:t>
            </a:r>
            <a:r>
              <a:rPr lang="de-DE" dirty="0">
                <a:cs typeface="Arial" charset="0"/>
              </a:rPr>
              <a:t>		internetbasierte Kraftfahrzeugzulassung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588702" y="1790218"/>
            <a:ext cx="6107112" cy="4219575"/>
          </a:xfrm>
        </p:spPr>
        <p:txBody>
          <a:bodyPr/>
          <a:lstStyle/>
          <a:p>
            <a:r>
              <a:rPr lang="de-DE" sz="1800" dirty="0" smtClean="0"/>
              <a:t>9. Vorgang abschließen</a:t>
            </a:r>
            <a:endParaRPr lang="de-DE" sz="1800" dirty="0"/>
          </a:p>
          <a:p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 smtClean="0"/>
              <a:t>alle Daten werden zur abschließenden Prüfung an das KBA übermittelt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a</a:t>
            </a:r>
            <a:r>
              <a:rPr lang="de-DE" sz="1800" b="0" dirty="0" smtClean="0"/>
              <a:t>utomatische Weiterleitung zum Bezahlvorgang (u. a. </a:t>
            </a:r>
            <a:r>
              <a:rPr lang="de-DE" sz="1800" b="0" dirty="0" err="1" smtClean="0"/>
              <a:t>Paypal</a:t>
            </a:r>
            <a:r>
              <a:rPr lang="de-DE" sz="1800" b="0" dirty="0" smtClean="0"/>
              <a:t>, </a:t>
            </a:r>
            <a:r>
              <a:rPr lang="de-DE" sz="1800" b="0" dirty="0"/>
              <a:t>Kreditkarte und </a:t>
            </a:r>
            <a:r>
              <a:rPr lang="de-DE" sz="1800" b="0" dirty="0" err="1" smtClean="0"/>
              <a:t>Giropay</a:t>
            </a:r>
            <a:r>
              <a:rPr lang="de-DE" sz="1800" b="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 smtClean="0"/>
              <a:t>Antrag abschließen, Bescheid abrufen und ausdrucken </a:t>
            </a:r>
          </a:p>
          <a:p>
            <a:endParaRPr lang="de-D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endParaRPr lang="de-DE" b="0" dirty="0"/>
          </a:p>
          <a:p>
            <a:endParaRPr lang="de-DE" sz="1800" dirty="0"/>
          </a:p>
        </p:txBody>
      </p:sp>
      <p:sp>
        <p:nvSpPr>
          <p:cNvPr id="13318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charset="0"/>
                <a:cs typeface="Arial" charset="0"/>
              </a:rPr>
              <a:t>32.09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3319" name="Foliennummernplatzhalt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Folie </a:t>
            </a:r>
            <a:fld id="{D33893B7-C234-4DF0-982A-9217CAFA00BC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>
              <a:latin typeface="Arial" charset="0"/>
              <a:cs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918" y="3798298"/>
            <a:ext cx="4892680" cy="2802527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 rot="10800000">
            <a:off x="6929478" y="6278682"/>
            <a:ext cx="644578" cy="3375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4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cs typeface="Arial" charset="0"/>
              </a:rPr>
              <a:t>i-Kfz </a:t>
            </a:r>
            <a:r>
              <a:rPr lang="de-DE" dirty="0">
                <a:cs typeface="Arial" charset="0"/>
              </a:rPr>
              <a:t>		internetbasierte Kraftfahrzeugzulassung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588702" y="1790218"/>
            <a:ext cx="6107112" cy="4334537"/>
          </a:xfrm>
        </p:spPr>
        <p:txBody>
          <a:bodyPr/>
          <a:lstStyle/>
          <a:p>
            <a:r>
              <a:rPr lang="de-DE" sz="1800" dirty="0" smtClean="0"/>
              <a:t>10. Antrag abgeschlossen</a:t>
            </a:r>
          </a:p>
          <a:p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d</a:t>
            </a:r>
            <a:r>
              <a:rPr lang="de-DE" sz="1800" b="0" dirty="0" smtClean="0"/>
              <a:t>ie Dokumente und Plaketten werden per Post an den Halter übersandt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n</a:t>
            </a:r>
            <a:r>
              <a:rPr lang="de-DE" sz="1800" b="0" dirty="0" smtClean="0"/>
              <a:t>ach Erhalt müssen die </a:t>
            </a:r>
            <a:r>
              <a:rPr lang="de-DE" sz="1800" b="0" dirty="0"/>
              <a:t>K</a:t>
            </a:r>
            <a:r>
              <a:rPr lang="de-DE" sz="1800" b="0" dirty="0" smtClean="0"/>
              <a:t>ennzeichen mit Stempelplaketten und einer HU-Plakette versehen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Bescheid (digital oder auf Papier ausgedruckt) </a:t>
            </a:r>
            <a:r>
              <a:rPr lang="de-DE" sz="1800" b="0" dirty="0" smtClean="0"/>
              <a:t>ist zwingend mitzuführen bei sofortigem Losfahren ohne ZB I gem. </a:t>
            </a:r>
            <a:r>
              <a:rPr lang="de-DE" sz="1800" b="0" dirty="0"/>
              <a:t>§ 11 Absatz 6 </a:t>
            </a:r>
            <a:r>
              <a:rPr lang="de-DE" sz="1800" b="0" dirty="0" smtClean="0"/>
              <a:t>FZV (nur bei Kennzeichenübernahme möglich)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 smtClean="0"/>
              <a:t>Bescheid dient nicht als sicherer Nachweis im EU-Ausland</a:t>
            </a:r>
            <a:endParaRPr lang="de-DE" sz="1800" b="0" dirty="0"/>
          </a:p>
          <a:p>
            <a:r>
              <a:rPr lang="de-DE" b="0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 smtClean="0"/>
          </a:p>
          <a:p>
            <a:pPr lvl="1"/>
            <a:endParaRPr lang="de-DE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endParaRPr lang="de-DE" b="0" dirty="0"/>
          </a:p>
          <a:p>
            <a:endParaRPr lang="de-DE" sz="1800" dirty="0"/>
          </a:p>
        </p:txBody>
      </p:sp>
      <p:sp>
        <p:nvSpPr>
          <p:cNvPr id="13318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charset="0"/>
                <a:cs typeface="Arial" charset="0"/>
              </a:rPr>
              <a:t>32.09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3319" name="Foliennummernplatzhalt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Folie </a:t>
            </a:r>
            <a:fld id="{D33893B7-C234-4DF0-982A-9217CAFA00BC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7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cs typeface="Arial" charset="0"/>
              </a:rPr>
              <a:t>i-Kfz </a:t>
            </a:r>
            <a:r>
              <a:rPr lang="de-DE" dirty="0">
                <a:cs typeface="Arial" charset="0"/>
              </a:rPr>
              <a:t>		internetbasierte Kraftfahrzeugzulassung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439862" y="1870555"/>
            <a:ext cx="6107112" cy="4219575"/>
          </a:xfrm>
        </p:spPr>
        <p:txBody>
          <a:bodyPr/>
          <a:lstStyle/>
          <a:p>
            <a:pPr algn="ctr"/>
            <a:r>
              <a:rPr lang="de-DE" sz="1800" dirty="0" smtClean="0"/>
              <a:t>Was benötige ich, um i-KFZ nutzen zu können?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n</a:t>
            </a:r>
            <a:r>
              <a:rPr lang="de-DE" sz="1800" b="0" dirty="0" smtClean="0"/>
              <a:t>euen Personalausweis (</a:t>
            </a:r>
            <a:r>
              <a:rPr lang="de-DE" sz="1800" b="0" dirty="0" err="1" smtClean="0"/>
              <a:t>nPA</a:t>
            </a:r>
            <a:r>
              <a:rPr lang="de-DE" sz="1800" b="0" dirty="0" smtClean="0"/>
              <a:t>) mit eingeschalteter Online-Ausweisfunktion oder elektronischen Aufenthaltstitel (</a:t>
            </a:r>
            <a:r>
              <a:rPr lang="de-DE" sz="1800" b="0" dirty="0" err="1" smtClean="0"/>
              <a:t>eAT</a:t>
            </a:r>
            <a:r>
              <a:rPr lang="de-DE" sz="1800" b="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 smtClean="0"/>
              <a:t>NFC-fähiges Smartphone mit „AusweisApp2“ und ein Computer mit „AusweisApp2“</a:t>
            </a:r>
          </a:p>
          <a:p>
            <a:r>
              <a:rPr lang="de-DE" sz="1800" b="0" dirty="0"/>
              <a:t>	</a:t>
            </a:r>
            <a:r>
              <a:rPr lang="de-DE" sz="1800" b="0" dirty="0" smtClean="0"/>
              <a:t>					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 smtClean="0"/>
              <a:t>Ein Computer mit „AusweisApp2“ und ein Kartenlesegerät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 smtClean="0"/>
              <a:t>Internetzugang</a:t>
            </a:r>
            <a:endParaRPr lang="de-DE" sz="1800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32.09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37CB7E13-8EB9-44AD-84D8-020D1F78DF5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4712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 charset="0"/>
              </a:rPr>
              <a:t>i-Kfz 		internetbasierte Kraftfahrzeugzulassung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561381" y="1796574"/>
            <a:ext cx="6173128" cy="4219575"/>
          </a:xfrm>
        </p:spPr>
        <p:txBody>
          <a:bodyPr/>
          <a:lstStyle/>
          <a:p>
            <a:r>
              <a:rPr lang="de-DE" sz="1800" dirty="0" smtClean="0"/>
              <a:t>Hinweis:</a:t>
            </a:r>
            <a:endParaRPr lang="de-DE" sz="1800" dirty="0"/>
          </a:p>
          <a:p>
            <a:pPr algn="just"/>
            <a:r>
              <a:rPr lang="de-DE" b="0" dirty="0" smtClean="0"/>
              <a:t>Bei folgenden Vorgängen ist die Nutzung des Fahrzeugs sofort möglich: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b="0" dirty="0" smtClean="0"/>
              <a:t>Zulassung mit </a:t>
            </a:r>
            <a:r>
              <a:rPr lang="de-DE" b="0" dirty="0" err="1" smtClean="0"/>
              <a:t>Kennzeichenbeibehalt</a:t>
            </a:r>
            <a:endParaRPr lang="de-DE" b="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b="0" dirty="0" smtClean="0"/>
              <a:t>Änderung der Halterdaten</a:t>
            </a:r>
          </a:p>
          <a:p>
            <a:endParaRPr lang="de-DE" dirty="0" smtClean="0"/>
          </a:p>
          <a:p>
            <a:pPr algn="just"/>
            <a:r>
              <a:rPr lang="de-DE" b="0" dirty="0" smtClean="0"/>
              <a:t>Bei folgenden Vorgängen besteht die Gültigkeit gem. §</a:t>
            </a:r>
            <a:r>
              <a:rPr lang="de-DE" b="0" smtClean="0"/>
              <a:t>15f Absatz </a:t>
            </a:r>
            <a:r>
              <a:rPr lang="de-DE" b="0" dirty="0" smtClean="0"/>
              <a:t>2 S.1 FZV erst drei Tage nach Erstellung des Bescheids, auch wenn Ihnen die Zulassungsunterlagen bereits vorher zugestellt werden: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b="0" dirty="0" smtClean="0"/>
              <a:t>Wiederzulassungen</a:t>
            </a:r>
            <a:endParaRPr lang="de-DE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b="0" dirty="0" smtClean="0"/>
              <a:t>Umschreibungen mit Kennzeichenwechsel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b="0" dirty="0" smtClean="0"/>
              <a:t>Neuzulassungen</a:t>
            </a:r>
            <a:endParaRPr lang="de-DE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32.09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37CB7E13-8EB9-44AD-84D8-020D1F78DF5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832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cs typeface="Arial" charset="0"/>
              </a:rPr>
              <a:t>i-Kfz </a:t>
            </a:r>
            <a:r>
              <a:rPr lang="de-DE" dirty="0">
                <a:cs typeface="Arial" charset="0"/>
              </a:rPr>
              <a:t>		internetbasierte Kraftfahrzeugzulassung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570373" y="1793097"/>
            <a:ext cx="6107112" cy="4219575"/>
          </a:xfrm>
        </p:spPr>
        <p:txBody>
          <a:bodyPr/>
          <a:lstStyle/>
          <a:p>
            <a:pPr algn="ctr"/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algn="ctr"/>
            <a:r>
              <a:rPr lang="de-DE" sz="1800" dirty="0" smtClean="0"/>
              <a:t>Fertig! </a:t>
            </a:r>
          </a:p>
          <a:p>
            <a:pPr algn="ctr"/>
            <a:endParaRPr lang="de-DE" sz="1800" dirty="0"/>
          </a:p>
          <a:p>
            <a:pPr algn="ctr"/>
            <a:r>
              <a:rPr lang="de-DE" sz="1800" dirty="0" smtClean="0"/>
              <a:t>Das Team KFZ-Zulassungsangelegenheiten </a:t>
            </a:r>
          </a:p>
          <a:p>
            <a:pPr algn="ctr"/>
            <a:r>
              <a:rPr lang="de-DE" sz="1800" dirty="0" smtClean="0"/>
              <a:t>der Region Hannover </a:t>
            </a:r>
          </a:p>
          <a:p>
            <a:pPr algn="ctr"/>
            <a:r>
              <a:rPr lang="de-DE" sz="1800" dirty="0" smtClean="0"/>
              <a:t>wünscht Ihnen </a:t>
            </a:r>
          </a:p>
          <a:p>
            <a:pPr algn="ctr"/>
            <a:r>
              <a:rPr lang="de-DE" sz="1800" dirty="0" smtClean="0"/>
              <a:t>allzeit eine Gute Fahrt!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>
              <a:defRPr/>
            </a:pPr>
            <a:endParaRPr lang="de-DE" sz="1050" b="0" dirty="0" smtClean="0"/>
          </a:p>
          <a:p>
            <a:pPr algn="ctr">
              <a:defRPr/>
            </a:pPr>
            <a:r>
              <a:rPr lang="de-DE" sz="1050" b="0" dirty="0" smtClean="0"/>
              <a:t>Quellenangabe</a:t>
            </a:r>
            <a:r>
              <a:rPr lang="de-DE" sz="1050" b="0" dirty="0"/>
              <a:t>: Bilder/Screenshots aus: Benutzerleitfaden i-Kfz Stufe 3 mit </a:t>
            </a:r>
            <a:r>
              <a:rPr lang="de-DE" sz="1050" b="0" dirty="0" smtClean="0"/>
              <a:t>STVA-Portal Version 1.0 </a:t>
            </a:r>
            <a:r>
              <a:rPr lang="de-DE" sz="1050" b="0" dirty="0"/>
              <a:t>vom 07.11.2019 der Telecomputer Gesellschaft für Datenverarbeitung </a:t>
            </a:r>
            <a:r>
              <a:rPr lang="de-DE" sz="1050" b="0" dirty="0" smtClean="0"/>
              <a:t>mbH </a:t>
            </a:r>
            <a:endParaRPr lang="de-DE" sz="1050" b="0" dirty="0"/>
          </a:p>
          <a:p>
            <a:pPr>
              <a:defRPr/>
            </a:pPr>
            <a:r>
              <a:rPr lang="de-DE" sz="1050" dirty="0"/>
              <a:t>		</a:t>
            </a:r>
            <a:endParaRPr lang="de-DE" sz="1800" b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32.09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37CB7E13-8EB9-44AD-84D8-020D1F78DF5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 charset="0"/>
              </a:rPr>
              <a:t>i-Kfz 		internetbasierte Kraftfahrzeugzulassung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398588" y="1836738"/>
            <a:ext cx="6623977" cy="4219575"/>
          </a:xfrm>
        </p:spPr>
        <p:txBody>
          <a:bodyPr/>
          <a:lstStyle/>
          <a:p>
            <a:pPr algn="ctr"/>
            <a:r>
              <a:rPr lang="de-DE" sz="1800" dirty="0" smtClean="0"/>
              <a:t>Folgende Vorgänge können derzeit nicht über i-KFZ abgebildet werden</a:t>
            </a:r>
          </a:p>
          <a:p>
            <a:pPr algn="ctr"/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smtClean="0"/>
              <a:t>Zulassungen mit den Zusätzen:</a:t>
            </a:r>
          </a:p>
          <a:p>
            <a:pPr marL="569913" lvl="2" indent="-285750">
              <a:buFont typeface="Arial" panose="020B0604020202020204" pitchFamily="34" charset="0"/>
              <a:buChar char="•"/>
            </a:pPr>
            <a:r>
              <a:rPr lang="de-DE" b="0" dirty="0" smtClean="0"/>
              <a:t>H (historisch) </a:t>
            </a:r>
          </a:p>
          <a:p>
            <a:pPr marL="569913" lvl="2" indent="-285750">
              <a:buFont typeface="Arial" panose="020B0604020202020204" pitchFamily="34" charset="0"/>
              <a:buChar char="•"/>
            </a:pPr>
            <a:r>
              <a:rPr lang="de-DE" b="0" dirty="0" smtClean="0"/>
              <a:t>Und/oder einem Saisonzeitraum (Saisonkennzeichen)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smtClean="0"/>
              <a:t>Zulassung auf juristische Personen (Gewerbe)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smtClean="0"/>
              <a:t>Kurzzeitkennzeichen und Ausfuhrkennzeichen (Export)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r>
              <a:rPr lang="de-DE" dirty="0" smtClean="0"/>
              <a:t>Anmerkungen: </a:t>
            </a:r>
          </a:p>
          <a:p>
            <a:r>
              <a:rPr lang="de-DE" b="0" dirty="0" smtClean="0"/>
              <a:t>In Niedersachsen ist die Zuteilung von einem E-Kennzeichen möglich!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32.09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37CB7E13-8EB9-44AD-84D8-020D1F78DF5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188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3"/>
          <p:cNvSpPr>
            <a:spLocks noGrp="1"/>
          </p:cNvSpPr>
          <p:nvPr>
            <p:ph type="title"/>
          </p:nvPr>
        </p:nvSpPr>
        <p:spPr>
          <a:xfrm>
            <a:off x="1838325" y="496888"/>
            <a:ext cx="6794500" cy="855662"/>
          </a:xfrm>
        </p:spPr>
        <p:txBody>
          <a:bodyPr/>
          <a:lstStyle/>
          <a:p>
            <a:r>
              <a:rPr lang="de-DE" dirty="0" smtClean="0">
                <a:cs typeface="Arial" charset="0"/>
              </a:rPr>
              <a:t>i-Kfz </a:t>
            </a:r>
            <a:r>
              <a:rPr lang="de-DE" dirty="0">
                <a:cs typeface="Arial" charset="0"/>
              </a:rPr>
              <a:t>		internetbasierte Kraftfahrzeugzulassung</a:t>
            </a:r>
          </a:p>
        </p:txBody>
      </p:sp>
      <p:sp>
        <p:nvSpPr>
          <p:cNvPr id="13318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charset="0"/>
                <a:cs typeface="Arial" charset="0"/>
              </a:rPr>
              <a:t>32.09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3319" name="Foliennummernplatzhalt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Folie </a:t>
            </a:r>
            <a:fld id="{D33893B7-C234-4DF0-982A-9217CAFA00BC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09528" y="1770058"/>
            <a:ext cx="75249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Wie gelange ich zur internetbasierten Kraftfahrzeugzulassung?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Internetseite </a:t>
            </a: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www.hannover.de/region-ikfz</a:t>
            </a:r>
            <a:r>
              <a:rPr lang="de-DE" dirty="0" smtClean="0"/>
              <a:t> aufrufen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Klick auf das STVA-Portal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b="1" dirty="0" smtClean="0"/>
          </a:p>
          <a:p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</p:txBody>
      </p:sp>
      <p:sp>
        <p:nvSpPr>
          <p:cNvPr id="8" name="Pfeil nach rechts 7"/>
          <p:cNvSpPr/>
          <p:nvPr/>
        </p:nvSpPr>
        <p:spPr>
          <a:xfrm>
            <a:off x="752535" y="5278209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943" y="3448058"/>
            <a:ext cx="5734282" cy="31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83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cs typeface="Arial" charset="0"/>
              </a:rPr>
              <a:t>i-Kfz </a:t>
            </a:r>
            <a:r>
              <a:rPr lang="de-DE" dirty="0">
                <a:cs typeface="Arial" charset="0"/>
              </a:rPr>
              <a:t>		internetbasierte Kraftfahrzeugzulassung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de-DE" sz="1800" dirty="0" smtClean="0"/>
              <a:t>Anmelden oder registrieren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 smtClean="0"/>
              <a:t>Klick auf „Zur Anmeldung“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dirty="0"/>
              <a:t>a</a:t>
            </a:r>
            <a:r>
              <a:rPr lang="de-DE" sz="1800" b="0" dirty="0" smtClean="0"/>
              <a:t>nmelden oder neu registrieren</a:t>
            </a:r>
            <a:endParaRPr lang="de-DE" sz="1800" b="0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32.09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37CB7E13-8EB9-44AD-84D8-020D1F78DF5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89" y="3108522"/>
            <a:ext cx="5943958" cy="3179327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>
            <a:off x="420181" y="5965603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035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 charset="0"/>
              </a:rPr>
              <a:t>i-Kfz 		internetbasierte Kraftfahrzeugzulassung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98588" y="2162933"/>
            <a:ext cx="6107112" cy="356718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32.09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37CB7E13-8EB9-44AD-84D8-020D1F78DF5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398588" y="1728439"/>
            <a:ext cx="723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Eingabe der E-Mail-Adresse und Kennwort.</a:t>
            </a:r>
            <a:endParaRPr lang="de-DE" dirty="0"/>
          </a:p>
        </p:txBody>
      </p:sp>
      <p:sp>
        <p:nvSpPr>
          <p:cNvPr id="8" name="Pfeil nach rechts 7"/>
          <p:cNvSpPr/>
          <p:nvPr/>
        </p:nvSpPr>
        <p:spPr>
          <a:xfrm rot="10800000">
            <a:off x="4886791" y="3868397"/>
            <a:ext cx="87587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10800000">
            <a:off x="4886791" y="4418192"/>
            <a:ext cx="87587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772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 charset="0"/>
              </a:rPr>
              <a:t>i-Kfz 		internetbasierte Kraftfahrzeugzulassung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98588" y="2033732"/>
            <a:ext cx="6107112" cy="3825587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32.09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37CB7E13-8EB9-44AD-84D8-020D1F78DF5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398588" y="1616927"/>
            <a:ext cx="723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Jetzt AusweisApp2 starten, dann Authentifizierung!</a:t>
            </a:r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 rot="10800000">
            <a:off x="6629825" y="1565050"/>
            <a:ext cx="87587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10800000">
            <a:off x="4014206" y="5422160"/>
            <a:ext cx="87587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014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 charset="0"/>
              </a:rPr>
              <a:t>i-Kfz 		internetbasierte Kraftfahrzeugzulassung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45567" y="2542548"/>
            <a:ext cx="5191783" cy="259589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32.09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37CB7E13-8EB9-44AD-84D8-020D1F78DF5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538867" y="1773416"/>
            <a:ext cx="73932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Möglicher Fehlerhinweis:</a:t>
            </a:r>
          </a:p>
          <a:p>
            <a:r>
              <a:rPr lang="de-DE" sz="1400" dirty="0" smtClean="0"/>
              <a:t>Ist die AusweisApp2 </a:t>
            </a:r>
            <a:r>
              <a:rPr lang="de-DE" sz="1400" u="sng" dirty="0" smtClean="0"/>
              <a:t>nicht</a:t>
            </a:r>
            <a:r>
              <a:rPr lang="de-DE" sz="1400" dirty="0" smtClean="0"/>
              <a:t> vor der Authentifizierung gestartet, erscheint nachstehende Meldung.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1545567" y="5127289"/>
            <a:ext cx="643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Lösung: Starten Sie zuerst die AusweissApp2 und beginnen erst dann die Authentifizierung.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48848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3"/>
          <p:cNvSpPr>
            <a:spLocks noGrp="1"/>
          </p:cNvSpPr>
          <p:nvPr>
            <p:ph type="title"/>
          </p:nvPr>
        </p:nvSpPr>
        <p:spPr>
          <a:xfrm>
            <a:off x="1838325" y="496888"/>
            <a:ext cx="6794500" cy="855662"/>
          </a:xfrm>
        </p:spPr>
        <p:txBody>
          <a:bodyPr/>
          <a:lstStyle/>
          <a:p>
            <a:r>
              <a:rPr lang="de-DE" dirty="0" smtClean="0">
                <a:cs typeface="Arial" charset="0"/>
              </a:rPr>
              <a:t>i-Kfz </a:t>
            </a:r>
            <a:r>
              <a:rPr lang="de-DE" dirty="0">
                <a:cs typeface="Arial" charset="0"/>
              </a:rPr>
              <a:t>		internetbasierte Kraftfahrzeugzulassung</a:t>
            </a:r>
          </a:p>
        </p:txBody>
      </p:sp>
      <p:sp>
        <p:nvSpPr>
          <p:cNvPr id="13318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charset="0"/>
                <a:cs typeface="Arial" charset="0"/>
              </a:rPr>
              <a:t>32.09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3319" name="Foliennummernplatzhalt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Folie </a:t>
            </a:r>
            <a:fld id="{D33893B7-C234-4DF0-982A-9217CAFA00BC}" type="slidenum">
              <a:rPr lang="de-D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98720" y="1688555"/>
            <a:ext cx="75249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 smtClean="0"/>
              <a:t>1. Identifizierung der antragstellenden Person</a:t>
            </a:r>
          </a:p>
          <a:p>
            <a:pPr lvl="0"/>
            <a:endParaRPr lang="de-DE" sz="16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Identifizierung mit dem neuen Personalausweis oder mit dem elektronischen Aufenthaltstitel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zwingende Bestätigung von Datenschutzhinweisen und Personendaten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551" y="3634367"/>
            <a:ext cx="4346652" cy="2882321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 rot="10800000">
            <a:off x="6737350" y="6272498"/>
            <a:ext cx="767631" cy="3105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790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Benutzerdefiniert</PresentationFormat>
  <Paragraphs>188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Symbol</vt:lpstr>
      <vt:lpstr>Office-Design</vt:lpstr>
      <vt:lpstr>PowerPoint-Präsentation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  <vt:lpstr>i-Kfz   internetbasierte Kraftfahrzeugzulassung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neuwaerts gmbh</dc:creator>
  <cp:lastModifiedBy>Weber, Lennard -32.09-</cp:lastModifiedBy>
  <cp:revision>249</cp:revision>
  <cp:lastPrinted>2019-09-05T12:18:27Z</cp:lastPrinted>
  <dcterms:created xsi:type="dcterms:W3CDTF">2012-04-24T14:03:41Z</dcterms:created>
  <dcterms:modified xsi:type="dcterms:W3CDTF">2022-07-08T07:13:41Z</dcterms:modified>
</cp:coreProperties>
</file>