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6" r:id="rId3"/>
    <p:sldId id="263" r:id="rId4"/>
    <p:sldId id="264" r:id="rId5"/>
    <p:sldId id="265" r:id="rId6"/>
    <p:sldId id="262" r:id="rId7"/>
  </p:sldIdLst>
  <p:sldSz cx="9124950" cy="6858000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5">
          <p15:clr>
            <a:srgbClr val="A4A3A4"/>
          </p15:clr>
        </p15:guide>
        <p15:guide id="2" orient="horz" pos="1157">
          <p15:clr>
            <a:srgbClr val="A4A3A4"/>
          </p15:clr>
        </p15:guide>
        <p15:guide id="3" orient="horz" pos="302">
          <p15:clr>
            <a:srgbClr val="A4A3A4"/>
          </p15:clr>
        </p15:guide>
        <p15:guide id="4" orient="horz" pos="4080">
          <p15:clr>
            <a:srgbClr val="A4A3A4"/>
          </p15:clr>
        </p15:guide>
        <p15:guide id="5" orient="horz" pos="488">
          <p15:clr>
            <a:srgbClr val="A4A3A4"/>
          </p15:clr>
        </p15:guide>
        <p15:guide id="6" orient="horz" pos="2990">
          <p15:clr>
            <a:srgbClr val="A4A3A4"/>
          </p15:clr>
        </p15:guide>
        <p15:guide id="7" orient="horz" pos="4006">
          <p15:clr>
            <a:srgbClr val="A4A3A4"/>
          </p15:clr>
        </p15:guide>
        <p15:guide id="8" orient="horz" pos="2316">
          <p15:clr>
            <a:srgbClr val="A4A3A4"/>
          </p15:clr>
        </p15:guide>
        <p15:guide id="9" pos="2926">
          <p15:clr>
            <a:srgbClr val="A4A3A4"/>
          </p15:clr>
        </p15:guide>
        <p15:guide id="10" pos="5105">
          <p15:clr>
            <a:srgbClr val="A4A3A4"/>
          </p15:clr>
        </p15:guide>
        <p15:guide id="11" pos="383">
          <p15:clr>
            <a:srgbClr val="A4A3A4"/>
          </p15:clr>
        </p15:guide>
        <p15:guide id="12" pos="236">
          <p15:clr>
            <a:srgbClr val="A4A3A4"/>
          </p15:clr>
        </p15:guide>
        <p15:guide id="13" pos="5579">
          <p15:clr>
            <a:srgbClr val="A4A3A4"/>
          </p15:clr>
        </p15:guide>
        <p15:guide id="14" pos="881">
          <p15:clr>
            <a:srgbClr val="A4A3A4"/>
          </p15:clr>
        </p15:guide>
        <p15:guide id="15" pos="170">
          <p15:clr>
            <a:srgbClr val="A4A3A4"/>
          </p15:clr>
        </p15:guide>
        <p15:guide id="16" pos="55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B6DA"/>
    <a:srgbClr val="95B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6" autoAdjust="0"/>
    <p:restoredTop sz="96837" autoAdjust="0"/>
  </p:normalViewPr>
  <p:slideViewPr>
    <p:cSldViewPr snapToGrid="0" snapToObjects="1">
      <p:cViewPr varScale="1">
        <p:scale>
          <a:sx n="70" d="100"/>
          <a:sy n="70" d="100"/>
        </p:scale>
        <p:origin x="1320" y="66"/>
      </p:cViewPr>
      <p:guideLst>
        <p:guide orient="horz" pos="4145"/>
        <p:guide orient="horz" pos="1157"/>
        <p:guide orient="horz" pos="302"/>
        <p:guide orient="horz" pos="4080"/>
        <p:guide orient="horz" pos="488"/>
        <p:guide orient="horz" pos="2990"/>
        <p:guide orient="horz" pos="4006"/>
        <p:guide orient="horz" pos="2316"/>
        <p:guide pos="2926"/>
        <p:guide pos="5105"/>
        <p:guide pos="383"/>
        <p:guide pos="236"/>
        <p:guide pos="5579"/>
        <p:guide pos="881"/>
        <p:guide pos="170"/>
        <p:guide pos="550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8978254-57CC-4E1B-869A-C5642D04DDD1}" type="datetime1">
              <a:rPr lang="de-DE"/>
              <a:pPr>
                <a:defRPr/>
              </a:pPr>
              <a:t>29.09.2020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8C796A6-B75E-4DD5-BA88-89FC354D0F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9317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2841D25-BE31-402D-BA39-D640D0BC9F4F}" type="datetime1">
              <a:rPr lang="de-DE"/>
              <a:pPr>
                <a:defRPr/>
              </a:pPr>
              <a:t>29.09.2020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62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4B76B5A-1E88-4DEA-94EF-A14BFBF5D3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6325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8" descr="Logo_Region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27925" y="5743575"/>
            <a:ext cx="119221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9" descr="logo_Hannove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77838" y="485775"/>
            <a:ext cx="10795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7" descr="balken_Titel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69875" y="3616325"/>
            <a:ext cx="61134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16"/>
          <p:cNvSpPr>
            <a:spLocks noGrp="1"/>
          </p:cNvSpPr>
          <p:nvPr>
            <p:ph type="pic" sz="quarter" idx="10"/>
          </p:nvPr>
        </p:nvSpPr>
        <p:spPr>
          <a:xfrm>
            <a:off x="269875" y="260351"/>
            <a:ext cx="8583613" cy="631983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487363" y="3829050"/>
            <a:ext cx="5669283" cy="863600"/>
          </a:xfrm>
          <a:prstGeom prst="rect">
            <a:avLst/>
          </a:prstGeom>
        </p:spPr>
        <p:txBody>
          <a:bodyPr/>
          <a:lstStyle>
            <a:lvl1pPr algn="l">
              <a:lnSpc>
                <a:spcPts val="1701"/>
              </a:lnSpc>
              <a:defRPr lang="de-DE" sz="2000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74650" y="6238875"/>
            <a:ext cx="6362700" cy="136525"/>
          </a:xfrm>
        </p:spPr>
        <p:txBody>
          <a:bodyPr/>
          <a:lstStyle>
            <a:lvl1pPr>
              <a:defRPr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OE - Fußzeile standardmäßig hier platziert, Datum manuell einfügen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1" descr="Logo_Region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42225" y="5853113"/>
            <a:ext cx="11906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838325" y="497417"/>
            <a:ext cx="6794499" cy="85513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1398589" y="1836738"/>
            <a:ext cx="6107112" cy="421957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00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OE - Fußzeile standardmäßig hier platziert, Datum manuell einfügen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000" dirty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37CB7E13-8EB9-44AD-84D8-020D1F78DF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_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21" descr="Logo_Region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42225" y="5853113"/>
            <a:ext cx="11906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838325" y="497417"/>
            <a:ext cx="6794499" cy="85513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>
          <a:xfrm>
            <a:off x="4862513" y="1838325"/>
            <a:ext cx="3241675" cy="38528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1398588" y="1838325"/>
            <a:ext cx="3246437" cy="420249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100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OE - Fußzeile standardmäßig hier platziert, Datum manuell einfügen</a:t>
            </a:r>
            <a:endParaRPr lang="de-DE" dirty="0"/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l">
              <a:defRPr sz="1000" dirty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0B4216FD-0627-4AB7-817B-FA9903DAD8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/>
          <p:cNvSpPr/>
          <p:nvPr userDrawn="1"/>
        </p:nvSpPr>
        <p:spPr>
          <a:xfrm>
            <a:off x="0" y="14288"/>
            <a:ext cx="9124950" cy="684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4" name="Bild 18" descr="Logo_Region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27925" y="5743575"/>
            <a:ext cx="119221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9" descr="logo_Hannove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77838" y="485775"/>
            <a:ext cx="10795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7" descr="balken_Titel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69875" y="3616325"/>
            <a:ext cx="61134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28650" y="3829050"/>
            <a:ext cx="5527996" cy="863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1701"/>
              </a:lnSpc>
              <a:defRPr lang="de-DE" sz="2000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 smtClean="0"/>
              <a:t>Titelmasterformat durch Klicken bearbeiten</a:t>
            </a:r>
            <a:endParaRPr lang="de-DE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00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OE - Fußzeile standardmäßig hier platziert, Datum manuell einfügen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TER_Titelfoli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2495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8" descr="Logo_Regio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27925" y="5743575"/>
            <a:ext cx="119221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Bildplatzhalter 16"/>
          <p:cNvSpPr>
            <a:spLocks noGrp="1"/>
          </p:cNvSpPr>
          <p:nvPr>
            <p:ph type="pic" sz="quarter" idx="10"/>
          </p:nvPr>
        </p:nvSpPr>
        <p:spPr>
          <a:xfrm>
            <a:off x="273050" y="266700"/>
            <a:ext cx="8583613" cy="6319838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4650" y="6223000"/>
            <a:ext cx="6362700" cy="136525"/>
          </a:xfrm>
        </p:spPr>
        <p:txBody>
          <a:bodyPr/>
          <a:lstStyle>
            <a:lvl1pPr>
              <a:defRPr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OE - Fußzeile standardmäßig hier platziert, Datum manuell einfügen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TER_Text_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2495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21" descr="Logo_Region_rgb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42225" y="5853113"/>
            <a:ext cx="11906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838325" y="497417"/>
            <a:ext cx="6794499" cy="85513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1398589" y="1836738"/>
            <a:ext cx="6107112" cy="421957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000" dirty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OE - Fußzeile standardmäßig hier platziert, Datum manuell einfügen</a:t>
            </a:r>
            <a:endParaRPr lang="de-DE" dirty="0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000" dirty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5D300F4E-E314-4B3A-9B1E-18790741FC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TER_Text/Bild_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2495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21" descr="Logo_Region_rgb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42225" y="5853113"/>
            <a:ext cx="11906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835150" y="497417"/>
            <a:ext cx="6797674" cy="85513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2" name="Inhaltsplatzhalter 4"/>
          <p:cNvSpPr>
            <a:spLocks noGrp="1"/>
          </p:cNvSpPr>
          <p:nvPr>
            <p:ph sz="quarter" idx="12"/>
          </p:nvPr>
        </p:nvSpPr>
        <p:spPr>
          <a:xfrm>
            <a:off x="4862513" y="1838325"/>
            <a:ext cx="3241675" cy="38528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3" name="Inhaltsplatzhalter 6"/>
          <p:cNvSpPr>
            <a:spLocks noGrp="1"/>
          </p:cNvSpPr>
          <p:nvPr>
            <p:ph sz="quarter" idx="13"/>
          </p:nvPr>
        </p:nvSpPr>
        <p:spPr>
          <a:xfrm>
            <a:off x="1398588" y="1838325"/>
            <a:ext cx="3246437" cy="420249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100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OE - Fußzeile standardmäßig hier platziert, Datum manuell einfügen</a:t>
            </a:r>
            <a:endParaRPr lang="de-DE" dirty="0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l">
              <a:defRPr sz="1000" dirty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96C696E2-70E7-44E5-8EB6-565C1B6D8F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TER_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14288"/>
            <a:ext cx="9124950" cy="684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4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2495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7" descr="balken_Titel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69875" y="3616325"/>
            <a:ext cx="61134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18" descr="Logo_Region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743575"/>
            <a:ext cx="119221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19" descr="logo_Hannover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77838" y="485775"/>
            <a:ext cx="10795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628650" y="3829050"/>
            <a:ext cx="5527996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ts val="170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000" b="0" i="0" u="none" strike="noStrike" kern="1200" baseline="0" smtClean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Titelmasterformat durch Klicken bearbeiten</a:t>
            </a:r>
            <a:endParaRPr lang="de-DE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00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OE - Fußzeile standardmäßig hier platziert, Datum manuell einfügen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1" descr="Logo_Regio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2227" y="5853117"/>
            <a:ext cx="11906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487365" y="3829050"/>
            <a:ext cx="5669283" cy="863600"/>
          </a:xfrm>
          <a:prstGeom prst="rect">
            <a:avLst/>
          </a:prstGeom>
        </p:spPr>
        <p:txBody>
          <a:bodyPr/>
          <a:lstStyle>
            <a:lvl1pPr algn="l">
              <a:lnSpc>
                <a:spcPts val="1693"/>
              </a:lnSpc>
              <a:defRPr lang="de-DE" sz="1992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74650" y="6238879"/>
            <a:ext cx="6362700" cy="1365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9374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98588" y="1836738"/>
            <a:ext cx="7242175" cy="4289425"/>
          </a:xfrm>
          <a:prstGeom prst="rect">
            <a:avLst/>
          </a:prstGeom>
        </p:spPr>
        <p:txBody>
          <a:bodyPr vert="horz" wrap="square" lIns="0" tIns="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</p:txBody>
      </p:sp>
      <p:sp>
        <p:nvSpPr>
          <p:cNvPr id="1027" name="Titelplatzhalter 3"/>
          <p:cNvSpPr>
            <a:spLocks noGrp="1"/>
          </p:cNvSpPr>
          <p:nvPr>
            <p:ph type="title"/>
          </p:nvPr>
        </p:nvSpPr>
        <p:spPr bwMode="auto">
          <a:xfrm>
            <a:off x="1838325" y="487363"/>
            <a:ext cx="680243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74650" y="6359525"/>
            <a:ext cx="63627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OE - Fußzeile standardmäßig hier platziert, Datum manuell einfügen</a:t>
            </a:r>
            <a:endParaRPr lang="de-DE" dirty="0"/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374650" y="6516688"/>
            <a:ext cx="2130425" cy="841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14D1A296-86C5-44BA-A1B6-7BB0A4DFE5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lang="de-DE" sz="2000" kern="1200">
          <a:solidFill>
            <a:schemeClr val="bg1"/>
          </a:solidFill>
          <a:latin typeface="Arial"/>
          <a:ea typeface="+mj-ea"/>
          <a:cs typeface="Arial"/>
        </a:defRPr>
      </a:lvl1pPr>
      <a:lvl2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2pPr>
      <a:lvl3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3pPr>
      <a:lvl4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4pPr>
      <a:lvl5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defTabSz="457200" rtl="0" fontAlgn="base">
        <a:lnSpc>
          <a:spcPts val="1700"/>
        </a:lnSpc>
        <a:spcBef>
          <a:spcPct val="0"/>
        </a:spcBef>
        <a:spcAft>
          <a:spcPts val="850"/>
        </a:spcAft>
        <a:buFont typeface="Arial" charset="0"/>
        <a:defRPr sz="1600" b="1" kern="1200">
          <a:solidFill>
            <a:schemeClr val="tx1"/>
          </a:solidFill>
          <a:latin typeface="Arial"/>
          <a:ea typeface="+mn-ea"/>
          <a:cs typeface="Arial"/>
        </a:defRPr>
      </a:lvl1pPr>
      <a:lvl2pPr algn="l" defTabSz="457200" rtl="0" fontAlgn="base">
        <a:lnSpc>
          <a:spcPts val="1700"/>
        </a:lnSpc>
        <a:spcBef>
          <a:spcPct val="0"/>
        </a:spcBef>
        <a:spcAft>
          <a:spcPts val="850"/>
        </a:spcAft>
        <a:buFont typeface="Arial" charset="0"/>
        <a:defRPr sz="1400" kern="1200">
          <a:solidFill>
            <a:schemeClr val="tx1"/>
          </a:solidFill>
          <a:latin typeface="Arial"/>
          <a:ea typeface="+mn-ea"/>
          <a:cs typeface="Arial"/>
        </a:defRPr>
      </a:lvl2pPr>
      <a:lvl3pPr marL="284163" indent="-284163" algn="l" defTabSz="457200" rtl="0" fontAlgn="base">
        <a:spcBef>
          <a:spcPct val="0"/>
        </a:spcBef>
        <a:spcAft>
          <a:spcPts val="400"/>
        </a:spcAft>
        <a:buSzPct val="100000"/>
        <a:buBlip>
          <a:blip r:embed="rId1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447675" indent="-146050" algn="l" defTabSz="447675" rtl="0" fontAlgn="base">
        <a:spcBef>
          <a:spcPct val="0"/>
        </a:spcBef>
        <a:spcAft>
          <a:spcPts val="400"/>
        </a:spcAft>
        <a:buSzPct val="120000"/>
        <a:buBlip>
          <a:blip r:embed="rId13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627063" indent="-179388" algn="l" defTabSz="258763" rtl="0" fontAlgn="base">
        <a:spcBef>
          <a:spcPct val="0"/>
        </a:spcBef>
        <a:spcAft>
          <a:spcPts val="400"/>
        </a:spcAft>
        <a:buClr>
          <a:srgbClr val="95B6DA"/>
        </a:buClr>
        <a:buSzPct val="120000"/>
        <a:buFont typeface="Symbol" pitchFamily="18" charset="2"/>
        <a:buChar char="-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0" indent="0" algn="l" defTabSz="457200" rtl="0" eaLnBrk="1" latinLnBrk="0" hangingPunct="1">
        <a:spcBef>
          <a:spcPts val="84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praktikum@region-hannover.de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" b="1970"/>
          <a:stretch>
            <a:fillRect/>
          </a:stretch>
        </p:blipFill>
        <p:spPr>
          <a:xfrm>
            <a:off x="269875" y="260350"/>
            <a:ext cx="8583613" cy="6319838"/>
          </a:xfrm>
        </p:spPr>
      </p:pic>
      <p:grpSp>
        <p:nvGrpSpPr>
          <p:cNvPr id="12291" name="Gruppierung 9"/>
          <p:cNvGrpSpPr>
            <a:grpSpLocks/>
          </p:cNvGrpSpPr>
          <p:nvPr/>
        </p:nvGrpSpPr>
        <p:grpSpPr bwMode="auto">
          <a:xfrm>
            <a:off x="2606675" y="717563"/>
            <a:ext cx="6113463" cy="1295400"/>
            <a:chOff x="269875" y="3616325"/>
            <a:chExt cx="6113411" cy="1295443"/>
          </a:xfrm>
        </p:grpSpPr>
        <p:pic>
          <p:nvPicPr>
            <p:cNvPr id="12296" name="Bild 10" descr="balken_Tite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9875" y="3616325"/>
              <a:ext cx="6113411" cy="1295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Titel 1"/>
            <p:cNvSpPr txBox="1">
              <a:spLocks/>
            </p:cNvSpPr>
            <p:nvPr/>
          </p:nvSpPr>
          <p:spPr bwMode="auto">
            <a:xfrm>
              <a:off x="628650" y="3829050"/>
              <a:ext cx="5527996" cy="961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>
                <a:lnSpc>
                  <a:spcPct val="90000"/>
                </a:lnSpc>
              </a:pPr>
              <a:r>
                <a:rPr lang="de-DE" dirty="0" smtClean="0">
                  <a:solidFill>
                    <a:schemeClr val="bg1"/>
                  </a:solidFill>
                  <a:cs typeface="Arial" charset="0"/>
                </a:rPr>
                <a:t>Region Hannover </a:t>
              </a:r>
              <a:r>
                <a:rPr lang="de-DE" dirty="0">
                  <a:solidFill>
                    <a:schemeClr val="bg1"/>
                  </a:solidFill>
                  <a:cs typeface="Arial" charset="0"/>
                </a:rPr>
                <a:t/>
              </a:r>
              <a:br>
                <a:rPr lang="de-DE" dirty="0">
                  <a:solidFill>
                    <a:schemeClr val="bg1"/>
                  </a:solidFill>
                  <a:cs typeface="Arial" charset="0"/>
                </a:rPr>
              </a:br>
              <a:r>
                <a:rPr lang="de-DE" b="1" dirty="0" smtClean="0">
                  <a:solidFill>
                    <a:schemeClr val="bg1"/>
                  </a:solidFill>
                  <a:cs typeface="Arial" charset="0"/>
                </a:rPr>
                <a:t>Fachbereich Jugend  </a:t>
              </a:r>
            </a:p>
            <a:p>
              <a:pPr>
                <a:lnSpc>
                  <a:spcPct val="90000"/>
                </a:lnSpc>
              </a:pPr>
              <a:r>
                <a:rPr lang="de-DE" b="1" dirty="0" smtClean="0">
                  <a:solidFill>
                    <a:schemeClr val="bg1"/>
                  </a:solidFill>
                  <a:cs typeface="Arial" charset="0"/>
                </a:rPr>
                <a:t>Allgemeiner Sozialer Dienst (ASD) </a:t>
              </a:r>
            </a:p>
            <a:p>
              <a:pPr>
                <a:lnSpc>
                  <a:spcPct val="90000"/>
                </a:lnSpc>
              </a:pPr>
              <a:r>
                <a:rPr lang="de-DE" sz="1000" b="1" dirty="0">
                  <a:solidFill>
                    <a:schemeClr val="bg1"/>
                  </a:solidFill>
                  <a:cs typeface="Arial" charset="0"/>
                </a:rPr>
                <a:t>Beratung I Unterstützung I Vermittlung I Hilfe</a:t>
              </a:r>
              <a:endParaRPr lang="de-DE" sz="10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12292" name="Gruppierung 12"/>
          <p:cNvGrpSpPr>
            <a:grpSpLocks/>
          </p:cNvGrpSpPr>
          <p:nvPr/>
        </p:nvGrpSpPr>
        <p:grpSpPr bwMode="auto">
          <a:xfrm>
            <a:off x="477838" y="485775"/>
            <a:ext cx="8242300" cy="5913438"/>
            <a:chOff x="478260" y="485775"/>
            <a:chExt cx="8241117" cy="5913095"/>
          </a:xfrm>
        </p:grpSpPr>
        <p:pic>
          <p:nvPicPr>
            <p:cNvPr id="12294" name="Bild 13" descr="Logo_Region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27569" y="5743528"/>
              <a:ext cx="1191808" cy="655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Bild 14" descr="logo_Hannover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8260" y="485775"/>
              <a:ext cx="1079028" cy="1527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3" name="Fußzeilenplatzhalt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latin typeface="Arial" charset="0"/>
                <a:cs typeface="Arial" charset="0"/>
              </a:rPr>
              <a:t>Fachbereich Jugend – September 2020 </a:t>
            </a:r>
            <a:endParaRPr lang="de-DE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/>
      </p:transition>
    </mc:Choice>
    <mc:Fallback xmlns="">
      <p:transition spd="slow" advTm="7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44440" y="2279272"/>
            <a:ext cx="6826508" cy="706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1996" b="1" dirty="0">
                <a:solidFill>
                  <a:schemeClr val="bg1"/>
                </a:solidFill>
              </a:rPr>
              <a:t>Team Präventives Gesundheitsmanagement</a:t>
            </a:r>
            <a:endParaRPr lang="de-DE" sz="19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1763208" y="509566"/>
            <a:ext cx="6780344" cy="85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250" bIns="45625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1697"/>
              </a:lnSpc>
              <a:spcBef>
                <a:spcPct val="0"/>
              </a:spcBef>
              <a:spcAft>
                <a:spcPct val="0"/>
              </a:spcAft>
              <a:defRPr lang="de-DE" sz="1996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397" b="1" dirty="0" smtClean="0"/>
              <a:t>Antonia Müller - Video</a:t>
            </a:r>
            <a:endParaRPr lang="de-DE" sz="1397" b="1" dirty="0"/>
          </a:p>
          <a:p>
            <a:pPr>
              <a:lnSpc>
                <a:spcPct val="100000"/>
              </a:lnSpc>
            </a:pPr>
            <a:r>
              <a:rPr lang="de-DE" sz="2395" b="1" dirty="0"/>
              <a:t>Meine Erfahrungen als </a:t>
            </a:r>
            <a:r>
              <a:rPr lang="de-DE" sz="2395" b="1" dirty="0" smtClean="0"/>
              <a:t>Sozialarbeiterin im Anerkennungsjahr im ASD der Region Hannover</a:t>
            </a:r>
            <a:endParaRPr lang="de-DE" sz="2395" b="1" dirty="0"/>
          </a:p>
        </p:txBody>
      </p:sp>
      <p:pic>
        <p:nvPicPr>
          <p:cNvPr id="5" name="SiA_Antonia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688" t="15526" r="3400" b="28147"/>
          <a:stretch/>
        </p:blipFill>
        <p:spPr>
          <a:xfrm>
            <a:off x="3219061" y="1800808"/>
            <a:ext cx="3545633" cy="38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40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3"/>
          <p:cNvSpPr>
            <a:spLocks noGrp="1"/>
          </p:cNvSpPr>
          <p:nvPr>
            <p:ph type="title"/>
          </p:nvPr>
        </p:nvSpPr>
        <p:spPr>
          <a:xfrm>
            <a:off x="1838325" y="496888"/>
            <a:ext cx="6794500" cy="855662"/>
          </a:xfrm>
        </p:spPr>
        <p:txBody>
          <a:bodyPr/>
          <a:lstStyle/>
          <a:p>
            <a:r>
              <a:rPr dirty="0" smtClean="0">
                <a:latin typeface="Arial" charset="0"/>
                <a:cs typeface="Arial" charset="0"/>
              </a:rPr>
              <a:t>Fachbereich Jugend </a:t>
            </a:r>
            <a:br>
              <a:rPr dirty="0" smtClean="0">
                <a:latin typeface="Arial" charset="0"/>
                <a:cs typeface="Arial" charset="0"/>
              </a:rPr>
            </a:br>
            <a:r>
              <a:rPr b="1" dirty="0" smtClean="0">
                <a:latin typeface="Arial" charset="0"/>
                <a:cs typeface="Arial" charset="0"/>
              </a:rPr>
              <a:t>Allgemeiner Sozialer Dienst </a:t>
            </a:r>
            <a:r>
              <a:rPr lang="de-DE" b="1" dirty="0" smtClean="0">
                <a:latin typeface="Arial" charset="0"/>
                <a:cs typeface="Arial" charset="0"/>
              </a:rPr>
              <a:t>–</a:t>
            </a:r>
            <a:r>
              <a:rPr b="1" dirty="0" smtClean="0">
                <a:latin typeface="Arial" charset="0"/>
                <a:cs typeface="Arial" charset="0"/>
              </a:rPr>
              <a:t> Die Standorte</a:t>
            </a:r>
            <a:br>
              <a:rPr b="1" dirty="0" smtClean="0">
                <a:latin typeface="Arial" charset="0"/>
                <a:cs typeface="Arial" charset="0"/>
              </a:rPr>
            </a:br>
            <a:r>
              <a:rPr lang="de-DE" sz="1000" b="1" dirty="0" smtClean="0">
                <a:latin typeface="Arial" charset="0"/>
                <a:cs typeface="Arial" charset="0"/>
              </a:rPr>
              <a:t>Beratung I Unterstützung I Vermittlung I Hilfe </a:t>
            </a:r>
            <a:r>
              <a:rPr sz="1000" b="1" dirty="0" smtClean="0">
                <a:latin typeface="Arial" charset="0"/>
                <a:cs typeface="Arial" charset="0"/>
              </a:rPr>
              <a:t> </a:t>
            </a:r>
            <a:endParaRPr sz="1000" dirty="0" smtClean="0">
              <a:latin typeface="Arial" charset="0"/>
              <a:cs typeface="Arial" charset="0"/>
            </a:endParaRPr>
          </a:p>
        </p:txBody>
      </p:sp>
      <p:sp>
        <p:nvSpPr>
          <p:cNvPr id="14339" name="Inhaltsplatzhalter 5"/>
          <p:cNvSpPr>
            <a:spLocks noGrp="1"/>
          </p:cNvSpPr>
          <p:nvPr>
            <p:ph idx="4294967295"/>
          </p:nvPr>
        </p:nvSpPr>
        <p:spPr bwMode="auto">
          <a:xfrm>
            <a:off x="1325561" y="1654988"/>
            <a:ext cx="3236913" cy="4270375"/>
          </a:xfrm>
          <a:noFill/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u="sng" dirty="0">
                <a:solidFill>
                  <a:srgbClr val="000000"/>
                </a:solidFill>
                <a:latin typeface="Arial" pitchFamily="34" charset="0"/>
              </a:rPr>
              <a:t>Dezentrale </a:t>
            </a:r>
            <a:r>
              <a:rPr lang="de-DE" altLang="de-DE" u="sng" dirty="0" smtClean="0">
                <a:solidFill>
                  <a:srgbClr val="000000"/>
                </a:solidFill>
                <a:latin typeface="Arial" pitchFamily="34" charset="0"/>
              </a:rPr>
              <a:t>Jugendhilfestationen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 smtClean="0">
                <a:solidFill>
                  <a:srgbClr val="000000"/>
                </a:solidFill>
                <a:latin typeface="Arial" pitchFamily="34" charset="0"/>
              </a:rPr>
              <a:t>Barsinghausen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 smtClean="0">
                <a:solidFill>
                  <a:srgbClr val="000000"/>
                </a:solidFill>
                <a:latin typeface="Arial" pitchFamily="34" charset="0"/>
              </a:rPr>
              <a:t>Burgwedel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 smtClean="0">
                <a:solidFill>
                  <a:srgbClr val="000000"/>
                </a:solidFill>
                <a:latin typeface="Arial" pitchFamily="34" charset="0"/>
              </a:rPr>
              <a:t>Garbsen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 smtClean="0">
                <a:solidFill>
                  <a:srgbClr val="000000"/>
                </a:solidFill>
                <a:latin typeface="Arial" pitchFamily="34" charset="0"/>
              </a:rPr>
              <a:t>Neustadt </a:t>
            </a:r>
            <a:r>
              <a:rPr lang="de-DE" altLang="de-DE" dirty="0">
                <a:solidFill>
                  <a:srgbClr val="000000"/>
                </a:solidFill>
                <a:latin typeface="Arial" pitchFamily="34" charset="0"/>
              </a:rPr>
              <a:t>a. </a:t>
            </a:r>
            <a:r>
              <a:rPr lang="de-DE" altLang="de-DE" dirty="0" err="1" smtClean="0">
                <a:solidFill>
                  <a:srgbClr val="000000"/>
                </a:solidFill>
                <a:latin typeface="Arial" pitchFamily="34" charset="0"/>
              </a:rPr>
              <a:t>Rbge</a:t>
            </a:r>
            <a:r>
              <a:rPr lang="de-DE" altLang="de-DE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  <a:endParaRPr lang="de-DE" altLang="de-DE" dirty="0">
              <a:solidFill>
                <a:srgbClr val="000000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 smtClean="0">
                <a:solidFill>
                  <a:srgbClr val="000000"/>
                </a:solidFill>
                <a:latin typeface="Arial" pitchFamily="34" charset="0"/>
              </a:rPr>
              <a:t>Ronnenberg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 smtClean="0">
                <a:solidFill>
                  <a:srgbClr val="000000"/>
                </a:solidFill>
                <a:latin typeface="Arial" pitchFamily="34" charset="0"/>
              </a:rPr>
              <a:t>Springe </a:t>
            </a:r>
            <a:endParaRPr lang="de-DE" altLang="de-DE" dirty="0">
              <a:solidFill>
                <a:srgbClr val="000000"/>
              </a:solidFill>
              <a:latin typeface="Arial" pitchFamily="34" charset="0"/>
            </a:endParaRPr>
          </a:p>
          <a:p>
            <a:endParaRPr lang="de-DE" dirty="0" smtClean="0">
              <a:latin typeface="Arial" charset="0"/>
              <a:cs typeface="Arial" charset="0"/>
            </a:endParaRPr>
          </a:p>
        </p:txBody>
      </p:sp>
      <p:sp>
        <p:nvSpPr>
          <p:cNvPr id="14340" name="Fußzeilenplatzhalter 1"/>
          <p:cNvSpPr>
            <a:spLocks noGrp="1"/>
          </p:cNvSpPr>
          <p:nvPr>
            <p:ph type="ftr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latin typeface="Arial" charset="0"/>
                <a:cs typeface="Arial" charset="0"/>
              </a:rPr>
              <a:t>Fachbereich Jugend – September 2020 </a:t>
            </a:r>
            <a:endParaRPr lang="de-DE" dirty="0">
              <a:latin typeface="Arial" charset="0"/>
              <a:cs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163" y="3291828"/>
            <a:ext cx="2944623" cy="27434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6134" y="1689119"/>
            <a:ext cx="4156363" cy="4088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/>
      </p:transition>
    </mc:Choice>
    <mc:Fallback xmlns="">
      <p:transition spd="slow" advTm="10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2"/>
          <p:cNvSpPr>
            <a:spLocks noGrp="1"/>
          </p:cNvSpPr>
          <p:nvPr>
            <p:ph type="title"/>
          </p:nvPr>
        </p:nvSpPr>
        <p:spPr>
          <a:xfrm>
            <a:off x="1755198" y="544513"/>
            <a:ext cx="6794500" cy="855662"/>
          </a:xfrm>
        </p:spPr>
        <p:txBody>
          <a:bodyPr/>
          <a:lstStyle/>
          <a:p>
            <a:r>
              <a:rPr dirty="0" smtClean="0">
                <a:latin typeface="Arial" charset="0"/>
                <a:cs typeface="Arial" charset="0"/>
              </a:rPr>
              <a:t>Allgemeiner Sozialer Dienst:</a:t>
            </a:r>
            <a:br>
              <a:rPr dirty="0" smtClean="0">
                <a:latin typeface="Arial" charset="0"/>
                <a:cs typeface="Arial" charset="0"/>
              </a:rPr>
            </a:br>
            <a:r>
              <a:rPr b="1" dirty="0" smtClean="0">
                <a:latin typeface="Arial" charset="0"/>
                <a:cs typeface="Arial" charset="0"/>
              </a:rPr>
              <a:t>WIR</a:t>
            </a:r>
            <a:r>
              <a:rPr dirty="0" smtClean="0">
                <a:latin typeface="Arial" charset="0"/>
                <a:cs typeface="Arial" charset="0"/>
              </a:rPr>
              <a:t> helfen weiter,</a:t>
            </a:r>
            <a:r>
              <a:rPr lang="de-DE" dirty="0" smtClean="0">
                <a:latin typeface="Arial" charset="0"/>
                <a:cs typeface="Arial" charset="0"/>
              </a:rPr>
              <a:t>…</a:t>
            </a:r>
            <a:endParaRPr dirty="0" smtClean="0">
              <a:latin typeface="Arial" charset="0"/>
              <a:cs typeface="Arial" charset="0"/>
            </a:endParaRPr>
          </a:p>
        </p:txBody>
      </p:sp>
      <p:sp>
        <p:nvSpPr>
          <p:cNvPr id="15363" name="Inhaltsplatzhalter 8"/>
          <p:cNvSpPr>
            <a:spLocks noGrp="1"/>
          </p:cNvSpPr>
          <p:nvPr>
            <p:ph idx="4294967295"/>
          </p:nvPr>
        </p:nvSpPr>
        <p:spPr bwMode="auto">
          <a:xfrm>
            <a:off x="1403350" y="1838325"/>
            <a:ext cx="3236913" cy="4270375"/>
          </a:xfrm>
          <a:noFill/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>
                <a:latin typeface="Arial" charset="0"/>
                <a:cs typeface="Arial" charset="0"/>
              </a:rPr>
              <a:t>wenn in der Familie nur noch gestritten wird.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>
                <a:latin typeface="Arial" charset="0"/>
                <a:cs typeface="Arial" charset="0"/>
              </a:rPr>
              <a:t>wenn Eltern sich trennen oder scheiden lassen und die Konflikte kein Ende nehmen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>
                <a:latin typeface="Arial" charset="0"/>
                <a:cs typeface="Arial" charset="0"/>
              </a:rPr>
              <a:t>wenn die Besuchsregelung zwischen Kindern und den getrennt lebenden Eltern nicht klappen und zu Streit führen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>
                <a:latin typeface="Arial" charset="0"/>
                <a:cs typeface="Arial" charset="0"/>
              </a:rPr>
              <a:t>wenn Jugendliche bedrückende Probleme mit ihren Eltern, anderen Jugendlichen oder in der Schule haben</a:t>
            </a:r>
          </a:p>
          <a:p>
            <a:endParaRPr lang="de-DE" dirty="0" smtClean="0">
              <a:latin typeface="Arial" charset="0"/>
              <a:cs typeface="Arial" charset="0"/>
            </a:endParaRPr>
          </a:p>
        </p:txBody>
      </p:sp>
      <p:sp>
        <p:nvSpPr>
          <p:cNvPr id="15366" name="Fußzeilenplatzhalter 1"/>
          <p:cNvSpPr>
            <a:spLocks noGrp="1"/>
          </p:cNvSpPr>
          <p:nvPr>
            <p:ph type="ftr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latin typeface="Arial" charset="0"/>
                <a:cs typeface="Arial" charset="0"/>
              </a:rPr>
              <a:t>Fachbereich Jugend – September 2020 </a:t>
            </a:r>
            <a:endParaRPr lang="de-DE" dirty="0">
              <a:latin typeface="Arial" charset="0"/>
              <a:cs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456112" y="1756054"/>
            <a:ext cx="4562475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cs typeface="Arial" charset="0"/>
              </a:rPr>
              <a:t>wenn Kinder und Jugendliche in ihrem Verhalten auffallen, weil sie z.B. in ihrer Umgebung vernachlässigt, misshandelt oder sexuell missbraucht </a:t>
            </a:r>
            <a:r>
              <a:rPr lang="de-DE" sz="1600" dirty="0" smtClean="0">
                <a:cs typeface="Arial" charset="0"/>
              </a:rPr>
              <a:t>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cs typeface="Arial" charset="0"/>
              </a:rPr>
              <a:t>w</a:t>
            </a:r>
            <a:r>
              <a:rPr lang="de-DE" sz="1600" dirty="0" smtClean="0">
                <a:cs typeface="Arial" charset="0"/>
              </a:rPr>
              <a:t>enn Eltern ihre Kinder nicht mehr versorgen und betreuen können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cs typeface="Arial" charset="0"/>
              </a:rPr>
              <a:t>w</a:t>
            </a:r>
            <a:r>
              <a:rPr lang="de-DE" sz="1600" dirty="0" smtClean="0">
                <a:cs typeface="Arial" charset="0"/>
              </a:rPr>
              <a:t>enn Jugendliche und Heranwachsende mit dem Gesetz in Konflikt geraten sind      </a:t>
            </a:r>
            <a:endParaRPr lang="de-DE" sz="1600" dirty="0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/>
      </p:transition>
    </mc:Choice>
    <mc:Fallback xmlns="">
      <p:transition spd="slow" advTm="10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4"/>
          <p:cNvSpPr>
            <a:spLocks noGrp="1"/>
          </p:cNvSpPr>
          <p:nvPr>
            <p:ph type="title"/>
          </p:nvPr>
        </p:nvSpPr>
        <p:spPr>
          <a:xfrm>
            <a:off x="1840293" y="501651"/>
            <a:ext cx="6794500" cy="855662"/>
          </a:xfrm>
        </p:spPr>
        <p:txBody>
          <a:bodyPr/>
          <a:lstStyle/>
          <a:p>
            <a:r>
              <a:rPr lang="de-DE" dirty="0" smtClean="0">
                <a:latin typeface="Arial" charset="0"/>
                <a:cs typeface="Arial" charset="0"/>
              </a:rPr>
              <a:t/>
            </a:r>
            <a:br>
              <a:rPr lang="de-DE" dirty="0" smtClean="0">
                <a:latin typeface="Arial" charset="0"/>
                <a:cs typeface="Arial" charset="0"/>
              </a:rPr>
            </a:br>
            <a:r>
              <a:rPr lang="de-DE" dirty="0" smtClean="0">
                <a:latin typeface="Arial" charset="0"/>
                <a:cs typeface="Arial" charset="0"/>
              </a:rPr>
              <a:t>Fachbereich </a:t>
            </a:r>
            <a:r>
              <a:rPr lang="de-DE" dirty="0">
                <a:latin typeface="Arial" charset="0"/>
                <a:cs typeface="Arial" charset="0"/>
              </a:rPr>
              <a:t>Jugend </a:t>
            </a:r>
            <a:br>
              <a:rPr lang="de-DE" dirty="0">
                <a:latin typeface="Arial" charset="0"/>
                <a:cs typeface="Arial" charset="0"/>
              </a:rPr>
            </a:br>
            <a:r>
              <a:rPr lang="de-DE" b="1" dirty="0">
                <a:latin typeface="Arial" charset="0"/>
                <a:cs typeface="Arial" charset="0"/>
              </a:rPr>
              <a:t>Allgemeiner Sozialer </a:t>
            </a:r>
            <a:r>
              <a:rPr lang="de-DE" b="1" dirty="0" smtClean="0">
                <a:latin typeface="Arial" charset="0"/>
                <a:cs typeface="Arial" charset="0"/>
              </a:rPr>
              <a:t>Dienst</a:t>
            </a:r>
            <a:r>
              <a:rPr lang="de-DE" b="1" dirty="0">
                <a:latin typeface="Arial" charset="0"/>
                <a:cs typeface="Arial" charset="0"/>
              </a:rPr>
              <a:t/>
            </a:r>
            <a:br>
              <a:rPr lang="de-DE" b="1" dirty="0">
                <a:latin typeface="Arial" charset="0"/>
                <a:cs typeface="Arial" charset="0"/>
              </a:rPr>
            </a:br>
            <a:r>
              <a:rPr lang="de-DE" sz="1000" b="1" dirty="0">
                <a:latin typeface="Arial" charset="0"/>
                <a:cs typeface="Arial" charset="0"/>
              </a:rPr>
              <a:t>Beratung I Unterstützung I Vermittlung I Hilfe </a:t>
            </a:r>
            <a:r>
              <a:rPr dirty="0" smtClean="0">
                <a:latin typeface="Arial" charset="0"/>
                <a:cs typeface="Arial" charset="0"/>
              </a:rPr>
              <a:t/>
            </a:r>
            <a:br>
              <a:rPr dirty="0" smtClean="0">
                <a:latin typeface="Arial" charset="0"/>
                <a:cs typeface="Arial" charset="0"/>
              </a:rPr>
            </a:br>
            <a:endParaRPr dirty="0" smtClean="0">
              <a:latin typeface="Arial" charset="0"/>
              <a:cs typeface="Arial" charset="0"/>
            </a:endParaRPr>
          </a:p>
        </p:txBody>
      </p:sp>
      <p:sp>
        <p:nvSpPr>
          <p:cNvPr id="16386" name="Inhaltsplatzhalter 7"/>
          <p:cNvSpPr>
            <a:spLocks noGrp="1"/>
          </p:cNvSpPr>
          <p:nvPr>
            <p:ph idx="4294967295"/>
          </p:nvPr>
        </p:nvSpPr>
        <p:spPr bwMode="auto">
          <a:xfrm>
            <a:off x="1439862" y="2957001"/>
            <a:ext cx="2814638" cy="3249845"/>
          </a:xfrm>
          <a:solidFill>
            <a:srgbClr val="95B6D9">
              <a:alpha val="49019"/>
            </a:srgbClr>
          </a:solidFill>
        </p:spPr>
        <p:txBody>
          <a:bodyPr lIns="108000" numCol="1" anchor="t" anchorCtr="0" compatLnSpc="1">
            <a:prstTxWarp prst="textNoShape">
              <a:avLst/>
            </a:prstTxWarp>
          </a:bodyPr>
          <a:lstStyle/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charset="0"/>
                <a:cs typeface="Arial" charset="0"/>
              </a:rPr>
              <a:t>Kinder mit allen Problemen, die sie bewegen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charset="0"/>
                <a:cs typeface="Arial" charset="0"/>
              </a:rPr>
              <a:t>Jugendliche und Heranwachsende mit persönlichen Konflikten im Elternhaus, in der Schule, am Ausbildungs- oder Arbeitsplatz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charset="0"/>
                <a:cs typeface="Arial" charset="0"/>
              </a:rPr>
              <a:t>Eltern und Alleinerziehende in Fragen der Erziehung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charset="0"/>
                <a:cs typeface="Arial" charset="0"/>
              </a:rPr>
              <a:t>Lehrerinnen und Lehrer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charset="0"/>
                <a:cs typeface="Arial" charset="0"/>
              </a:rPr>
              <a:t>Erzieherinnen und Erzieher, Nachbarn, Freunde, Verwandte </a:t>
            </a:r>
          </a:p>
          <a:p>
            <a:pPr lvl="2"/>
            <a:endParaRPr lang="de-DE" dirty="0" smtClean="0">
              <a:latin typeface="Arial" charset="0"/>
              <a:cs typeface="Arial" charset="0"/>
            </a:endParaRPr>
          </a:p>
          <a:p>
            <a:pPr lvl="2"/>
            <a:endParaRPr lang="de-DE" dirty="0" smtClean="0">
              <a:latin typeface="Arial" charset="0"/>
              <a:cs typeface="Arial" charset="0"/>
            </a:endParaRPr>
          </a:p>
        </p:txBody>
      </p:sp>
      <p:sp>
        <p:nvSpPr>
          <p:cNvPr id="16387" name="Inhaltsplatzhalter 8"/>
          <p:cNvSpPr>
            <a:spLocks noGrp="1"/>
          </p:cNvSpPr>
          <p:nvPr>
            <p:ph idx="4294967295"/>
          </p:nvPr>
        </p:nvSpPr>
        <p:spPr bwMode="auto">
          <a:xfrm>
            <a:off x="4870225" y="5102211"/>
            <a:ext cx="2941638" cy="1110720"/>
          </a:xfrm>
          <a:solidFill>
            <a:srgbClr val="95B6D9">
              <a:alpha val="49019"/>
            </a:srgbClr>
          </a:solidFill>
        </p:spPr>
        <p:txBody>
          <a:bodyPr lIns="108000" numCol="1" anchor="t" anchorCtr="0" compatLnSpc="1">
            <a:prstTxWarp prst="textNoShape">
              <a:avLst/>
            </a:prstTxWarp>
          </a:bodyPr>
          <a:lstStyle/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charset="0"/>
                <a:cs typeface="Arial" charset="0"/>
              </a:rPr>
              <a:t>Sozialarbeiterinnen und Sozialarbeiter, Sozialpädagoginnen und Sozialpädagogen </a:t>
            </a:r>
          </a:p>
        </p:txBody>
      </p:sp>
      <p:sp>
        <p:nvSpPr>
          <p:cNvPr id="10" name="Rechteck 9"/>
          <p:cNvSpPr/>
          <p:nvPr/>
        </p:nvSpPr>
        <p:spPr>
          <a:xfrm>
            <a:off x="1439862" y="1640235"/>
            <a:ext cx="6049963" cy="434975"/>
          </a:xfrm>
          <a:prstGeom prst="rect">
            <a:avLst/>
          </a:prstGeom>
          <a:solidFill>
            <a:srgbClr val="95B6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ts val="1701"/>
              </a:lnSpc>
              <a:spcBef>
                <a:spcPts val="0"/>
              </a:spcBef>
              <a:spcAft>
                <a:spcPts val="850"/>
              </a:spcAft>
              <a:defRPr/>
            </a:pPr>
            <a:r>
              <a:rPr lang="de-DE" sz="1600" dirty="0">
                <a:solidFill>
                  <a:schemeClr val="tx1"/>
                </a:solidFill>
                <a:latin typeface="Arial" charset="0"/>
                <a:cs typeface="Arial" charset="0"/>
              </a:rPr>
              <a:t>Allgemeiner Sozialer Dienst</a:t>
            </a:r>
            <a:endParaRPr lang="de-DE" sz="1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389" name="Inhaltsplatzhalter 7"/>
          <p:cNvSpPr txBox="1">
            <a:spLocks/>
          </p:cNvSpPr>
          <p:nvPr/>
        </p:nvSpPr>
        <p:spPr bwMode="auto">
          <a:xfrm>
            <a:off x="1439862" y="2387088"/>
            <a:ext cx="2814638" cy="549275"/>
          </a:xfrm>
          <a:prstGeom prst="rect">
            <a:avLst/>
          </a:prstGeom>
          <a:solidFill>
            <a:srgbClr val="95B6DA"/>
          </a:solidFill>
          <a:ln w="9525">
            <a:noFill/>
            <a:miter lim="800000"/>
            <a:headEnd/>
            <a:tailEnd/>
          </a:ln>
        </p:spPr>
        <p:txBody>
          <a:bodyPr lIns="0" tIns="0" anchor="ctr"/>
          <a:lstStyle/>
          <a:p>
            <a:pPr algn="ctr">
              <a:lnSpc>
                <a:spcPts val="1700"/>
              </a:lnSpc>
              <a:spcAft>
                <a:spcPts val="850"/>
              </a:spcAft>
              <a:buFont typeface="Arial" charset="0"/>
              <a:buNone/>
            </a:pP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Es können sich an uns wenden </a:t>
            </a:r>
            <a:endParaRPr lang="de-DE" sz="1600" b="1" dirty="0">
              <a:cs typeface="Arial" charset="0"/>
            </a:endParaRPr>
          </a:p>
        </p:txBody>
      </p:sp>
      <p:sp>
        <p:nvSpPr>
          <p:cNvPr id="16390" name="Inhaltsplatzhalter 7"/>
          <p:cNvSpPr txBox="1">
            <a:spLocks/>
          </p:cNvSpPr>
          <p:nvPr/>
        </p:nvSpPr>
        <p:spPr bwMode="auto">
          <a:xfrm>
            <a:off x="4870225" y="4505837"/>
            <a:ext cx="2941638" cy="549275"/>
          </a:xfrm>
          <a:prstGeom prst="rect">
            <a:avLst/>
          </a:prstGeom>
          <a:solidFill>
            <a:srgbClr val="95B6DA"/>
          </a:solidFill>
          <a:ln w="9525">
            <a:noFill/>
            <a:miter lim="800000"/>
            <a:headEnd/>
            <a:tailEnd/>
          </a:ln>
        </p:spPr>
        <p:txBody>
          <a:bodyPr lIns="0" tIns="0" anchor="ctr"/>
          <a:lstStyle/>
          <a:p>
            <a:pPr algn="ctr">
              <a:lnSpc>
                <a:spcPts val="1700"/>
              </a:lnSpc>
              <a:spcAft>
                <a:spcPts val="850"/>
              </a:spcAft>
              <a:buFont typeface="Arial" charset="0"/>
              <a:buNone/>
            </a:pP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Wir sind </a:t>
            </a:r>
            <a:endParaRPr lang="de-DE" sz="1600" b="1" dirty="0">
              <a:cs typeface="Arial" charset="0"/>
            </a:endParaRPr>
          </a:p>
        </p:txBody>
      </p:sp>
      <p:sp>
        <p:nvSpPr>
          <p:cNvPr id="16391" name="Fußzeilenplatzhalter 1"/>
          <p:cNvSpPr>
            <a:spLocks noGrp="1"/>
          </p:cNvSpPr>
          <p:nvPr>
            <p:ph type="ftr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latin typeface="Arial" charset="0"/>
                <a:cs typeface="Arial" charset="0"/>
              </a:rPr>
              <a:t>Fachbereich Jugend – September 2020 </a:t>
            </a:r>
            <a:endParaRPr lang="de-DE" dirty="0">
              <a:latin typeface="Arial" charset="0"/>
              <a:cs typeface="Arial" charset="0"/>
            </a:endParaRPr>
          </a:p>
        </p:txBody>
      </p:sp>
      <p:pic>
        <p:nvPicPr>
          <p:cNvPr id="16393" name="Bild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0344" y="2179397"/>
            <a:ext cx="247650" cy="1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Inhaltsplatzhalter 8"/>
          <p:cNvSpPr>
            <a:spLocks noGrp="1"/>
          </p:cNvSpPr>
          <p:nvPr>
            <p:ph idx="4294967295"/>
          </p:nvPr>
        </p:nvSpPr>
        <p:spPr bwMode="auto">
          <a:xfrm>
            <a:off x="4870225" y="2959952"/>
            <a:ext cx="2941638" cy="1139138"/>
          </a:xfrm>
          <a:solidFill>
            <a:srgbClr val="95B6D9">
              <a:alpha val="49019"/>
            </a:srgbClr>
          </a:solidFill>
        </p:spPr>
        <p:txBody>
          <a:bodyPr lIns="108000" numCol="1" anchor="t" anchorCtr="0" compatLnSpc="1">
            <a:prstTxWarp prst="textNoShape">
              <a:avLst/>
            </a:prstTxWarp>
          </a:bodyPr>
          <a:lstStyle/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charset="0"/>
                <a:cs typeface="Arial" charset="0"/>
              </a:rPr>
              <a:t>Kinder und Jugendliche können auch </a:t>
            </a:r>
            <a:r>
              <a:rPr lang="de-DE" u="sng" dirty="0" smtClean="0">
                <a:latin typeface="Arial" charset="0"/>
                <a:cs typeface="Arial" charset="0"/>
              </a:rPr>
              <a:t>alleine</a:t>
            </a:r>
            <a:r>
              <a:rPr lang="de-DE" dirty="0" smtClean="0">
                <a:latin typeface="Arial" charset="0"/>
                <a:cs typeface="Arial" charset="0"/>
              </a:rPr>
              <a:t> zu uns kommen!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/>
      </p:transition>
    </mc:Choice>
    <mc:Fallback xmlns="">
      <p:transition spd="slow" advTm="10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smtClean="0"/>
              <a:t>Bewerben Sie sich jetzt </a:t>
            </a:r>
            <a:endParaRPr lang="de-DE" sz="2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5319713" y="2710525"/>
            <a:ext cx="3241675" cy="1311285"/>
          </a:xfrm>
        </p:spPr>
        <p:txBody>
          <a:bodyPr/>
          <a:lstStyle/>
          <a:p>
            <a:r>
              <a:rPr lang="de-DE" sz="1400" b="0" dirty="0"/>
              <a:t>Für weitere Fragen kontaktieren Sie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smtClean="0"/>
              <a:t>Manfred Massalski: </a:t>
            </a:r>
            <a:r>
              <a:rPr lang="de-DE" sz="1100" b="0" dirty="0" smtClean="0"/>
              <a:t>0511</a:t>
            </a:r>
            <a:r>
              <a:rPr lang="de-DE" sz="1100" b="0" dirty="0"/>
              <a:t>/ 616 230 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Jendrik </a:t>
            </a:r>
            <a:r>
              <a:rPr lang="de-DE" sz="1400" b="0" dirty="0" smtClean="0"/>
              <a:t>Dammköhler: </a:t>
            </a:r>
            <a:r>
              <a:rPr lang="de-DE" sz="1100" b="0" dirty="0" smtClean="0"/>
              <a:t>0511</a:t>
            </a:r>
            <a:r>
              <a:rPr lang="de-DE" sz="1100" b="0" dirty="0"/>
              <a:t>/ 616 260 01</a:t>
            </a:r>
            <a:endParaRPr lang="de-DE" sz="1100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1398588" y="2381185"/>
            <a:ext cx="3246437" cy="1969963"/>
          </a:xfrm>
        </p:spPr>
        <p:txBody>
          <a:bodyPr/>
          <a:lstStyle/>
          <a:p>
            <a:pPr algn="ctr"/>
            <a:r>
              <a:rPr lang="de-DE" b="0" dirty="0" smtClean="0">
                <a:hlinkClick r:id="rId2"/>
              </a:rPr>
              <a:t>praktikum@region-hannover.de</a:t>
            </a:r>
            <a:r>
              <a:rPr lang="de-DE" b="0" dirty="0" smtClean="0"/>
              <a:t> </a:t>
            </a:r>
            <a:endParaRPr lang="de-DE" b="0" dirty="0"/>
          </a:p>
          <a:p>
            <a:pPr algn="ctr"/>
            <a:r>
              <a:rPr lang="de-DE" b="0" dirty="0"/>
              <a:t>oder </a:t>
            </a:r>
          </a:p>
          <a:p>
            <a:pPr algn="ctr"/>
            <a:r>
              <a:rPr lang="de-DE" b="0" dirty="0"/>
              <a:t>Haus der Region </a:t>
            </a:r>
          </a:p>
          <a:p>
            <a:pPr algn="ctr"/>
            <a:r>
              <a:rPr lang="de-DE" b="0" dirty="0"/>
              <a:t>Service 11.01</a:t>
            </a:r>
          </a:p>
          <a:p>
            <a:pPr algn="ctr"/>
            <a:r>
              <a:rPr lang="de-DE" b="0" dirty="0"/>
              <a:t>Hildesheimer Straße 20</a:t>
            </a:r>
          </a:p>
          <a:p>
            <a:pPr algn="ctr"/>
            <a:r>
              <a:rPr lang="de-DE" b="0" dirty="0"/>
              <a:t>30169 Hannover </a:t>
            </a:r>
          </a:p>
          <a:p>
            <a:endParaRPr lang="de-DE" dirty="0"/>
          </a:p>
        </p:txBody>
      </p:sp>
      <p:sp>
        <p:nvSpPr>
          <p:cNvPr id="17411" name="Fußzeilenplatzhalter 1"/>
          <p:cNvSpPr>
            <a:spLocks noGrp="1"/>
          </p:cNvSpPr>
          <p:nvPr>
            <p:ph type="ftr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latin typeface="Arial" charset="0"/>
                <a:cs typeface="Arial" charset="0"/>
              </a:rPr>
              <a:t>Fachbereich Jugend – September 2020 </a:t>
            </a:r>
            <a:endParaRPr lang="de-DE" dirty="0">
              <a:latin typeface="Arial" charset="0"/>
              <a:cs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1398588" y="4559358"/>
            <a:ext cx="7162800" cy="180016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 smtClean="0"/>
              <a:t>Das Anerkennungsjahres dauert 12 Monate in Vollzeit, bei Teilzeit verlängert sich der Zeitraum entsprechend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 smtClean="0"/>
              <a:t>3 Monate Probezeit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 smtClean="0"/>
              <a:t>Vergütung nach </a:t>
            </a:r>
            <a:r>
              <a:rPr lang="de-DE" sz="1200" b="0" dirty="0" err="1" smtClean="0"/>
              <a:t>TVPöD</a:t>
            </a:r>
            <a:r>
              <a:rPr lang="de-DE" sz="1200" b="0" dirty="0" smtClean="0"/>
              <a:t> – derzeit 1826,21€ Brutto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 smtClean="0"/>
              <a:t>30 Arbeitstage </a:t>
            </a:r>
            <a:r>
              <a:rPr lang="de-DE" sz="1200" b="0" dirty="0"/>
              <a:t>U</a:t>
            </a:r>
            <a:r>
              <a:rPr lang="de-DE" sz="1200" b="0" dirty="0" smtClean="0"/>
              <a:t>rlaubsanspruch </a:t>
            </a:r>
            <a:r>
              <a:rPr lang="de-DE" sz="1400" b="0" dirty="0" smtClean="0"/>
              <a:t> </a:t>
            </a:r>
          </a:p>
          <a:p>
            <a:pPr algn="ctr"/>
            <a:r>
              <a:rPr lang="de-DE" u="sng" dirty="0" smtClean="0"/>
              <a:t>Wir </a:t>
            </a:r>
            <a:r>
              <a:rPr lang="de-DE" u="sng" dirty="0"/>
              <a:t>freuen uns auf Sie! </a:t>
            </a:r>
          </a:p>
          <a:p>
            <a:endParaRPr lang="de-DE" dirty="0"/>
          </a:p>
        </p:txBody>
      </p:sp>
      <p:pic>
        <p:nvPicPr>
          <p:cNvPr id="17410" name="Bild 7" descr="Logo_Region_rgb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2225" y="5840413"/>
            <a:ext cx="11906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Inhaltsplatzhalter 4"/>
          <p:cNvSpPr txBox="1">
            <a:spLocks/>
          </p:cNvSpPr>
          <p:nvPr/>
        </p:nvSpPr>
        <p:spPr>
          <a:xfrm>
            <a:off x="1398588" y="1838326"/>
            <a:ext cx="7234236" cy="416388"/>
          </a:xfrm>
          <a:prstGeom prst="rect">
            <a:avLst/>
          </a:prstGeom>
        </p:spPr>
        <p:txBody>
          <a:bodyPr vert="horz" wrap="square" lIns="0" tIns="0" rIns="91440" bIns="45720" rtlCol="0">
            <a:noAutofit/>
          </a:bodyPr>
          <a:lstStyle>
            <a:lvl1pPr algn="l" defTabSz="457200" rtl="0" fontAlgn="base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defRPr sz="16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algn="l" defTabSz="457200" rtl="0" fontAlgn="base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284163" indent="-284163" algn="l" defTabSz="457200" rtl="0" fontAlgn="base">
              <a:spcBef>
                <a:spcPct val="0"/>
              </a:spcBef>
              <a:spcAft>
                <a:spcPts val="400"/>
              </a:spcAft>
              <a:buSzPct val="100000"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447675" indent="-146050" algn="l" defTabSz="447675" rtl="0" fontAlgn="base">
              <a:spcBef>
                <a:spcPct val="0"/>
              </a:spcBef>
              <a:spcAft>
                <a:spcPts val="400"/>
              </a:spcAft>
              <a:buSzPct val="120000"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27063" indent="-179388" algn="l" defTabSz="258763" rtl="0" fontAlgn="base">
              <a:spcBef>
                <a:spcPct val="0"/>
              </a:spcBef>
              <a:spcAft>
                <a:spcPts val="400"/>
              </a:spcAft>
              <a:buClr>
                <a:srgbClr val="95B6DA"/>
              </a:buClr>
              <a:buSzPct val="120000"/>
              <a:buFont typeface="Symbol" pitchFamily="18" charset="2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0" indent="0" algn="l" defTabSz="457200" rtl="0" eaLnBrk="1" latinLnBrk="0" hangingPunct="1">
              <a:spcBef>
                <a:spcPts val="84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0" dirty="0" smtClean="0"/>
              <a:t>Senden Sie ihre vollständigen Bewerbungsunterlagen an  </a:t>
            </a:r>
          </a:p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Benutzerdefiniert</PresentationFormat>
  <Paragraphs>55</Paragraphs>
  <Slides>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Symbol</vt:lpstr>
      <vt:lpstr>Office-Design</vt:lpstr>
      <vt:lpstr>PowerPoint-Präsentation</vt:lpstr>
      <vt:lpstr>PowerPoint-Präsentation</vt:lpstr>
      <vt:lpstr>Fachbereich Jugend  Allgemeiner Sozialer Dienst – Die Standorte Beratung I Unterstützung I Vermittlung I Hilfe  </vt:lpstr>
      <vt:lpstr>Allgemeiner Sozialer Dienst: WIR helfen weiter,…</vt:lpstr>
      <vt:lpstr> Fachbereich Jugend  Allgemeiner Sozialer Dienst Beratung I Unterstützung I Vermittlung I Hilfe  </vt:lpstr>
      <vt:lpstr>Bewerben Sie sich jetzt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neuwaerts gmbh</dc:creator>
  <cp:lastModifiedBy>Eckhardt, Imke -11.01-</cp:lastModifiedBy>
  <cp:revision>84</cp:revision>
  <dcterms:created xsi:type="dcterms:W3CDTF">2012-04-24T14:03:41Z</dcterms:created>
  <dcterms:modified xsi:type="dcterms:W3CDTF">2020-09-29T14:25:27Z</dcterms:modified>
</cp:coreProperties>
</file>